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Override1.xml" ContentType="application/vnd.openxmlformats-officedocument.themeOverrid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3"/>
    <p:sldMasterId id="2147483709" r:id="rId4"/>
    <p:sldMasterId id="2147483698" r:id="rId5"/>
    <p:sldMasterId id="2147483653" r:id="rId6"/>
    <p:sldMasterId id="2147483656" r:id="rId7"/>
    <p:sldMasterId id="2147483655" r:id="rId8"/>
    <p:sldMasterId id="2147483680" r:id="rId9"/>
    <p:sldMasterId id="2147483662" r:id="rId10"/>
    <p:sldMasterId id="2147483690" r:id="rId11"/>
    <p:sldMasterId id="2147483670" r:id="rId12"/>
    <p:sldMasterId id="2147483700" r:id="rId13"/>
    <p:sldMasterId id="2147483694" r:id="rId14"/>
  </p:sldMasterIdLst>
  <p:handoutMasterIdLst>
    <p:handoutMasterId r:id="rId34"/>
  </p:handoutMasterIdLst>
  <p:sldIdLst>
    <p:sldId id="258" r:id="rId15"/>
    <p:sldId id="262" r:id="rId16"/>
    <p:sldId id="283" r:id="rId17"/>
    <p:sldId id="268" r:id="rId18"/>
    <p:sldId id="272" r:id="rId19"/>
    <p:sldId id="266" r:id="rId20"/>
    <p:sldId id="279" r:id="rId21"/>
    <p:sldId id="280" r:id="rId22"/>
    <p:sldId id="281" r:id="rId23"/>
    <p:sldId id="282" r:id="rId24"/>
    <p:sldId id="284" r:id="rId25"/>
    <p:sldId id="285" r:id="rId26"/>
    <p:sldId id="277" r:id="rId27"/>
    <p:sldId id="286" r:id="rId28"/>
    <p:sldId id="287" r:id="rId29"/>
    <p:sldId id="289" r:id="rId30"/>
    <p:sldId id="290" r:id="rId31"/>
    <p:sldId id="292" r:id="rId32"/>
    <p:sldId id="29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1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E2E2"/>
    <a:srgbClr val="EEEEEE"/>
    <a:srgbClr val="500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howGuides="1">
      <p:cViewPr varScale="1">
        <p:scale>
          <a:sx n="79" d="100"/>
          <a:sy n="79" d="100"/>
        </p:scale>
        <p:origin x="86" y="509"/>
      </p:cViewPr>
      <p:guideLst>
        <p:guide orient="horz" pos="2160"/>
        <p:guide pos="51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81" d="100"/>
          <a:sy n="81" d="100"/>
        </p:scale>
        <p:origin x="304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6.xml"/><Relationship Id="rId13" Type="http://schemas.openxmlformats.org/officeDocument/2006/relationships/slideMaster" Target="slideMasters/slideMaster11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7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5.xml"/><Relationship Id="rId12" Type="http://schemas.openxmlformats.org/officeDocument/2006/relationships/slideMaster" Target="slideMasters/slideMaster10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Master" Target="slideMasters/slideMaster9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8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4" Type="http://schemas.openxmlformats.org/officeDocument/2006/relationships/slideMaster" Target="slideMasters/slideMaster12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TAX-MS.TAX\TaxFS\TaxEq\col\MISC\cauv\CAUV%202024\Preliminary\2024CAUV_Average%20Values_2007-2024_Preli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TAX-MS.TAX\TaxFS\TaxEq\col\MISC\cauv\CAUV%202024\Final\2024CAUV_Average%20Values_2007-2024_Fin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u="sng" dirty="0"/>
              <a:t>Cropland, Average CAUV Value (Formula)</a:t>
            </a:r>
          </a:p>
        </c:rich>
      </c:tx>
      <c:layout>
        <c:manualLayout>
          <c:xMode val="edge"/>
          <c:yMode val="edge"/>
          <c:x val="0.22816230997109838"/>
          <c:y val="1.06163183595493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634529911383903"/>
          <c:y val="0.12810786971300717"/>
          <c:w val="0.77303119994673619"/>
          <c:h val="0.7651254248956584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'[2024CAUV_Average Values_2007-2024_Final.xlsx]2024F CAUV Bar Chart'!$B$6</c:f>
              <c:strCache>
                <c:ptCount val="1"/>
                <c:pt idx="0">
                  <c:v>Average Cropland Value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'[2]2024F CAUV Bar Chart'!$A$7:$A$19</c:f>
              <c:numCache>
                <c:formatCode>General</c:formatCode>
                <c:ptCount val="13"/>
                <c:pt idx="0">
                  <c:v>2006</c:v>
                </c:pt>
                <c:pt idx="1">
                  <c:v>2009</c:v>
                </c:pt>
                <c:pt idx="2">
                  <c:v>2012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'[2]2024F CAUV Bar Chart'!$B$7:$B$19</c:f>
              <c:numCache>
                <c:formatCode>"$"#,##0</c:formatCode>
                <c:ptCount val="13"/>
                <c:pt idx="0">
                  <c:v>177</c:v>
                </c:pt>
                <c:pt idx="1">
                  <c:v>459</c:v>
                </c:pt>
                <c:pt idx="2">
                  <c:v>719</c:v>
                </c:pt>
                <c:pt idx="3">
                  <c:v>1388</c:v>
                </c:pt>
                <c:pt idx="4">
                  <c:v>1310</c:v>
                </c:pt>
                <c:pt idx="5">
                  <c:v>1153</c:v>
                </c:pt>
                <c:pt idx="6">
                  <c:v>1015</c:v>
                </c:pt>
                <c:pt idx="7">
                  <c:v>876</c:v>
                </c:pt>
                <c:pt idx="8">
                  <c:v>668</c:v>
                </c:pt>
                <c:pt idx="9">
                  <c:v>759</c:v>
                </c:pt>
                <c:pt idx="10">
                  <c:v>999</c:v>
                </c:pt>
                <c:pt idx="11">
                  <c:v>1443</c:v>
                </c:pt>
                <c:pt idx="12">
                  <c:v>1616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3A-4F9B-9470-763995D0DF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0552032"/>
        <c:axId val="690554984"/>
      </c:barChart>
      <c:catAx>
        <c:axId val="690552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0554984"/>
        <c:crosses val="autoZero"/>
        <c:auto val="1"/>
        <c:lblAlgn val="ctr"/>
        <c:lblOffset val="100"/>
        <c:noMultiLvlLbl val="0"/>
      </c:catAx>
      <c:valAx>
        <c:axId val="690554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Average Cropland Value</a:t>
                </a:r>
              </a:p>
            </c:rich>
          </c:tx>
          <c:layout>
            <c:manualLayout>
              <c:xMode val="edge"/>
              <c:yMode val="edge"/>
              <c:x val="0.10718212066967375"/>
              <c:y val="0.259018329676003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05520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[2024CAUV_Average Values_2007-2024_Final.xlsx]2024F USDA v. CAUV !PivotTable5</c:name>
    <c:fmtId val="19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'2024F USDA v. CAUV '!$B$3</c:f>
              <c:strCache>
                <c:ptCount val="1"/>
                <c:pt idx="0">
                  <c:v>CAUV average of all soil types (per acre)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'2024F USDA v. CAUV '!$A$4:$A$21</c:f>
              <c:strCache>
                <c:ptCount val="1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</c:strCache>
            </c:strRef>
          </c:cat>
          <c:val>
            <c:numRef>
              <c:f>'2024F USDA v. CAUV '!$B$4:$B$21</c:f>
              <c:numCache>
                <c:formatCode>"$"#,##0</c:formatCode>
                <c:ptCount val="17"/>
                <c:pt idx="0">
                  <c:v>181</c:v>
                </c:pt>
                <c:pt idx="1">
                  <c:v>249</c:v>
                </c:pt>
                <c:pt idx="2">
                  <c:v>459</c:v>
                </c:pt>
                <c:pt idx="3">
                  <c:v>505</c:v>
                </c:pt>
                <c:pt idx="4">
                  <c:v>700</c:v>
                </c:pt>
                <c:pt idx="5">
                  <c:v>719</c:v>
                </c:pt>
                <c:pt idx="6">
                  <c:v>1205</c:v>
                </c:pt>
                <c:pt idx="7">
                  <c:v>1668</c:v>
                </c:pt>
                <c:pt idx="8">
                  <c:v>1388</c:v>
                </c:pt>
                <c:pt idx="9">
                  <c:v>1310</c:v>
                </c:pt>
                <c:pt idx="10">
                  <c:v>1153</c:v>
                </c:pt>
                <c:pt idx="11">
                  <c:v>1015</c:v>
                </c:pt>
                <c:pt idx="12">
                  <c:v>876</c:v>
                </c:pt>
                <c:pt idx="13">
                  <c:v>668</c:v>
                </c:pt>
                <c:pt idx="14">
                  <c:v>759</c:v>
                </c:pt>
                <c:pt idx="15">
                  <c:v>999</c:v>
                </c:pt>
                <c:pt idx="16">
                  <c:v>1443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DC-4405-BAF9-CDCF80D72626}"/>
            </c:ext>
          </c:extLst>
        </c:ser>
        <c:ser>
          <c:idx val="1"/>
          <c:order val="1"/>
          <c:tx>
            <c:strRef>
              <c:f>'2024F USDA v. CAUV '!$C$3</c:f>
              <c:strCache>
                <c:ptCount val="1"/>
                <c:pt idx="0">
                  <c:v> USDA Value (per acre)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'2024F USDA v. CAUV '!$A$4:$A$21</c:f>
              <c:strCache>
                <c:ptCount val="1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</c:strCache>
            </c:strRef>
          </c:cat>
          <c:val>
            <c:numRef>
              <c:f>'2024F USDA v. CAUV '!$C$4:$C$21</c:f>
              <c:numCache>
                <c:formatCode>"$"#,##0</c:formatCode>
                <c:ptCount val="17"/>
                <c:pt idx="0">
                  <c:v>3820</c:v>
                </c:pt>
                <c:pt idx="1">
                  <c:v>4140</c:v>
                </c:pt>
                <c:pt idx="2">
                  <c:v>3830</c:v>
                </c:pt>
                <c:pt idx="3">
                  <c:v>3900</c:v>
                </c:pt>
                <c:pt idx="4">
                  <c:v>4160</c:v>
                </c:pt>
                <c:pt idx="5">
                  <c:v>4640</c:v>
                </c:pt>
                <c:pt idx="6">
                  <c:v>5190</c:v>
                </c:pt>
                <c:pt idx="7">
                  <c:v>5740</c:v>
                </c:pt>
                <c:pt idx="8">
                  <c:v>6030</c:v>
                </c:pt>
                <c:pt idx="9">
                  <c:v>6070</c:v>
                </c:pt>
                <c:pt idx="10">
                  <c:v>6150</c:v>
                </c:pt>
                <c:pt idx="11">
                  <c:v>6320</c:v>
                </c:pt>
                <c:pt idx="12">
                  <c:v>6400</c:v>
                </c:pt>
                <c:pt idx="13">
                  <c:v>6460</c:v>
                </c:pt>
                <c:pt idx="14">
                  <c:v>6800</c:v>
                </c:pt>
                <c:pt idx="15">
                  <c:v>7550</c:v>
                </c:pt>
                <c:pt idx="16">
                  <c:v>8450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DC-4405-BAF9-CDCF80D726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0542520"/>
        <c:axId val="690535304"/>
      </c:barChart>
      <c:catAx>
        <c:axId val="690542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0535304"/>
        <c:crosses val="autoZero"/>
        <c:auto val="1"/>
        <c:lblAlgn val="ctr"/>
        <c:lblOffset val="100"/>
        <c:noMultiLvlLbl val="0"/>
      </c:catAx>
      <c:valAx>
        <c:axId val="690535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Value (per acre)</a:t>
                </a:r>
              </a:p>
            </c:rich>
          </c:tx>
          <c:layout>
            <c:manualLayout>
              <c:xMode val="edge"/>
              <c:yMode val="edge"/>
              <c:x val="0.11113295979915769"/>
              <c:y val="0.369585273407421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05425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7689A6-6CD5-FECB-3CC0-AC9D7273BF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F1A96C-D4DC-8DE0-3FB3-A07BE858E4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3DE1E-BCD7-4E20-9B23-A5BDDAB5A9EF}" type="datetimeFigureOut">
              <a:rPr lang="en-US" smtClean="0"/>
              <a:t>8/8/2024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0827CF-40A9-8791-06BC-707EF7208C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CC10B-76CC-7676-F6B3-4687575024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3A0D9-BDCB-47A6-B316-4EEBED160E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80211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6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39729-B96E-87A2-E666-9C3A37536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5562600"/>
            <a:ext cx="5334000" cy="685800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86996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V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75BD5D7A-4A35-E8F5-ADF1-581FDCB7B9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71" y="2057400"/>
            <a:ext cx="7311257" cy="269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68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V2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75BD5D7A-4A35-E8F5-ADF1-581FDCB7B9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71" y="2057400"/>
            <a:ext cx="7311257" cy="2692797"/>
          </a:xfrm>
          <a:prstGeom prst="rect">
            <a:avLst/>
          </a:prstGeom>
        </p:spPr>
      </p:pic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62935DAB-19DA-2218-38C4-58005F8C88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3400" y="825222"/>
            <a:ext cx="40386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3BE048C5-422C-63B8-40A7-7A41BA1E0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53400" y="1303565"/>
            <a:ext cx="4038600" cy="693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Information </a:t>
            </a:r>
          </a:p>
        </p:txBody>
      </p:sp>
    </p:spTree>
    <p:extLst>
      <p:ext uri="{BB962C8B-B14F-4D97-AF65-F5344CB8AC3E}">
        <p14:creationId xmlns:p14="http://schemas.microsoft.com/office/powerpoint/2010/main" val="271490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V2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75BD5D7A-4A35-E8F5-ADF1-581FDCB7B9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71" y="2057400"/>
            <a:ext cx="7311257" cy="2692797"/>
          </a:xfrm>
          <a:prstGeom prst="rect">
            <a:avLst/>
          </a:prstGeom>
        </p:spPr>
      </p:pic>
      <p:pic>
        <p:nvPicPr>
          <p:cNvPr id="2" name="Graphic 1" descr="Line arrow: Counter-clockwise curve with solid fill">
            <a:extLst>
              <a:ext uri="{FF2B5EF4-FFF2-40B4-BE49-F238E27FC236}">
                <a16:creationId xmlns:a16="http://schemas.microsoft.com/office/drawing/2014/main" id="{E29E7D68-1D81-E2F1-149B-1F4B8375D9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868261">
            <a:off x="11093685" y="2452619"/>
            <a:ext cx="914400" cy="914400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E0E94F91-0BFF-3B93-2771-9CC18802C9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88560" y="1906517"/>
            <a:ext cx="267004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Questions?</a:t>
            </a:r>
          </a:p>
        </p:txBody>
      </p:sp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71A34FD1-40FB-38DA-BDC1-D2F28A38A6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88560" y="2430235"/>
            <a:ext cx="2670040" cy="693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Chat with a tax expert</a:t>
            </a:r>
          </a:p>
        </p:txBody>
      </p:sp>
    </p:spTree>
    <p:extLst>
      <p:ext uri="{BB962C8B-B14F-4D97-AF65-F5344CB8AC3E}">
        <p14:creationId xmlns:p14="http://schemas.microsoft.com/office/powerpoint/2010/main" val="788016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V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625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Left Alig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61A1E-DFB6-7F03-C181-A6A9CECBD5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685800"/>
            <a:ext cx="5074920" cy="762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B1B1BD5-AD05-1284-E47D-FE63C54F2A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47800"/>
            <a:ext cx="5073148" cy="914400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65A0EA-666C-F98C-C15F-59F37C9E2475}"/>
              </a:ext>
            </a:extLst>
          </p:cNvPr>
          <p:cNvCxnSpPr>
            <a:cxnSpLocks/>
          </p:cNvCxnSpPr>
          <p:nvPr userDrawn="1"/>
        </p:nvCxnSpPr>
        <p:spPr>
          <a:xfrm>
            <a:off x="381000" y="1295400"/>
            <a:ext cx="7543800" cy="0"/>
          </a:xfrm>
          <a:prstGeom prst="line">
            <a:avLst/>
          </a:prstGeom>
          <a:ln w="28575">
            <a:solidFill>
              <a:srgbClr val="C126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460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Left Alig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61A1E-DFB6-7F03-C181-A6A9CECBD5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685800"/>
            <a:ext cx="5074920" cy="762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B1B1BD5-AD05-1284-E47D-FE63C54F2A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47800"/>
            <a:ext cx="5073148" cy="914400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65A0EA-666C-F98C-C15F-59F37C9E2475}"/>
              </a:ext>
            </a:extLst>
          </p:cNvPr>
          <p:cNvCxnSpPr>
            <a:cxnSpLocks/>
          </p:cNvCxnSpPr>
          <p:nvPr userDrawn="1"/>
        </p:nvCxnSpPr>
        <p:spPr>
          <a:xfrm>
            <a:off x="381000" y="1295400"/>
            <a:ext cx="7543800" cy="0"/>
          </a:xfrm>
          <a:prstGeom prst="line">
            <a:avLst/>
          </a:prstGeom>
          <a:ln w="28575">
            <a:solidFill>
              <a:srgbClr val="C126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866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Left Alig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4C4730-88D5-E47D-97BC-5FECE2B119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10400" y="0"/>
            <a:ext cx="51816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A98E6C8-EFA4-FCEE-9004-85686EE096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85800"/>
            <a:ext cx="5074920" cy="762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331CEA3-17C8-B49D-3F20-57EB9E668F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772" y="1447800"/>
            <a:ext cx="5073148" cy="914400"/>
          </a:xfrm>
          <a:prstGeom prst="rect">
            <a:avLst/>
          </a:prstGeom>
        </p:spPr>
        <p:txBody>
          <a:bodyPr lIns="0"/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143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Left Alig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sitting on a couch with a child&#10;&#10;Description automatically generated">
            <a:extLst>
              <a:ext uri="{FF2B5EF4-FFF2-40B4-BE49-F238E27FC236}">
                <a16:creationId xmlns:a16="http://schemas.microsoft.com/office/drawing/2014/main" id="{97C9E6B5-7062-C0D4-D267-31F136BC4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400" y="0"/>
            <a:ext cx="51816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03AF5C-ED06-61FF-B140-DA23072884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685800"/>
            <a:ext cx="5074920" cy="762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995C89-92A0-8B40-4FF2-23D67AF71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772" y="1447800"/>
            <a:ext cx="5073148" cy="914400"/>
          </a:xfrm>
          <a:prstGeom prst="rect">
            <a:avLst/>
          </a:prstGeom>
        </p:spPr>
        <p:txBody>
          <a:bodyPr lIns="0"/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679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Left Alig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and person holding a child on their back&#10;&#10;Description automatically generated">
            <a:extLst>
              <a:ext uri="{FF2B5EF4-FFF2-40B4-BE49-F238E27FC236}">
                <a16:creationId xmlns:a16="http://schemas.microsoft.com/office/drawing/2014/main" id="{C078584A-6D58-EB2C-5742-D10564EB6D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401" y="0"/>
            <a:ext cx="5181600" cy="6858000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58DDEA61-A27D-6935-086C-E678BABDF2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685800"/>
            <a:ext cx="5074920" cy="762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8E7751-2646-5B20-3F30-66D919B709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772" y="1447800"/>
            <a:ext cx="5073148" cy="914400"/>
          </a:xfrm>
          <a:prstGeom prst="rect">
            <a:avLst/>
          </a:prstGeom>
        </p:spPr>
        <p:txBody>
          <a:bodyPr lIns="0"/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302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Left Alig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CEC2D70-B540-4F1B-B28A-77EB1833A3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685800"/>
            <a:ext cx="5074920" cy="762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82174D5-762A-3D3B-513A-DCB936C1D7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772" y="1447800"/>
            <a:ext cx="5073148" cy="914400"/>
          </a:xfrm>
          <a:prstGeom prst="rect">
            <a:avLst/>
          </a:prstGeom>
        </p:spPr>
        <p:txBody>
          <a:bodyPr lIns="0"/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pic>
        <p:nvPicPr>
          <p:cNvPr id="5" name="Picture 4" descr="A person in military uniform with a child on his shoulders&#10;&#10;Description automatically generated">
            <a:extLst>
              <a:ext uri="{FF2B5EF4-FFF2-40B4-BE49-F238E27FC236}">
                <a16:creationId xmlns:a16="http://schemas.microsoft.com/office/drawing/2014/main" id="{79D51CDC-A9D5-489B-D9DF-1D28F7382D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69" r="26961"/>
          <a:stretch/>
        </p:blipFill>
        <p:spPr>
          <a:xfrm>
            <a:off x="7010399" y="0"/>
            <a:ext cx="5181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9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627F9A8-D72C-E8BE-09F0-59C43560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514600"/>
            <a:ext cx="7086600" cy="685800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D5A160AC-5459-67BD-671B-C6696CB142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3200400"/>
            <a:ext cx="7086600" cy="685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26742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Left Align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CEC2D70-B540-4F1B-B28A-77EB1833A3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685800"/>
            <a:ext cx="5074920" cy="762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82174D5-762A-3D3B-513A-DCB936C1D7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772" y="1447800"/>
            <a:ext cx="5073148" cy="914400"/>
          </a:xfrm>
          <a:prstGeom prst="rect">
            <a:avLst/>
          </a:prstGeom>
        </p:spPr>
        <p:txBody>
          <a:bodyPr lIns="0"/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pic>
        <p:nvPicPr>
          <p:cNvPr id="6" name="Picture 5" descr="A person and person hugging a child&#10;&#10;Description automatically generated">
            <a:extLst>
              <a:ext uri="{FF2B5EF4-FFF2-40B4-BE49-F238E27FC236}">
                <a16:creationId xmlns:a16="http://schemas.microsoft.com/office/drawing/2014/main" id="{F5D447A0-5F77-D398-91D6-59AC4DC37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708"/>
          <a:stretch/>
        </p:blipFill>
        <p:spPr>
          <a:xfrm>
            <a:off x="5562600" y="1422176"/>
            <a:ext cx="6629400" cy="543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85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Left Align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CEC2D70-B540-4F1B-B28A-77EB1833A3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685800"/>
            <a:ext cx="5074920" cy="762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82174D5-762A-3D3B-513A-DCB936C1D7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772" y="1447800"/>
            <a:ext cx="5073148" cy="914400"/>
          </a:xfrm>
          <a:prstGeom prst="rect">
            <a:avLst/>
          </a:prstGeom>
        </p:spPr>
        <p:txBody>
          <a:bodyPr lIns="0"/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pic>
        <p:nvPicPr>
          <p:cNvPr id="5" name="Picture 4" descr="A person and person with a baby&#10;&#10;Description automatically generated">
            <a:extLst>
              <a:ext uri="{FF2B5EF4-FFF2-40B4-BE49-F238E27FC236}">
                <a16:creationId xmlns:a16="http://schemas.microsoft.com/office/drawing/2014/main" id="{DD035BB9-3CCA-4164-6FBE-E6C30F836D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88" r="17047"/>
          <a:stretch/>
        </p:blipFill>
        <p:spPr>
          <a:xfrm>
            <a:off x="6400801" y="1447800"/>
            <a:ext cx="57912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7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Left Align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374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Right Alig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61A1E-DFB6-7F03-C181-A6A9CECBD5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86400" y="685800"/>
            <a:ext cx="5074920" cy="762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B1B1BD5-AD05-1284-E47D-FE63C54F2A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1447800"/>
            <a:ext cx="5073148" cy="914400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65A0EA-666C-F98C-C15F-59F37C9E2475}"/>
              </a:ext>
            </a:extLst>
          </p:cNvPr>
          <p:cNvCxnSpPr>
            <a:cxnSpLocks/>
          </p:cNvCxnSpPr>
          <p:nvPr userDrawn="1"/>
        </p:nvCxnSpPr>
        <p:spPr>
          <a:xfrm>
            <a:off x="5486400" y="1295400"/>
            <a:ext cx="5181600" cy="0"/>
          </a:xfrm>
          <a:prstGeom prst="line">
            <a:avLst/>
          </a:prstGeom>
          <a:ln w="28575">
            <a:solidFill>
              <a:srgbClr val="C126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7A6FF64-B5FD-1D45-90C6-65F288E990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1816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898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Right Alig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61A1E-DFB6-7F03-C181-A6A9CECBD5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86400" y="685800"/>
            <a:ext cx="5074920" cy="7620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B1B1BD5-AD05-1284-E47D-FE63C54F2A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1447800"/>
            <a:ext cx="5073148" cy="914400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65A0EA-666C-F98C-C15F-59F37C9E2475}"/>
              </a:ext>
            </a:extLst>
          </p:cNvPr>
          <p:cNvCxnSpPr>
            <a:cxnSpLocks/>
          </p:cNvCxnSpPr>
          <p:nvPr userDrawn="1"/>
        </p:nvCxnSpPr>
        <p:spPr>
          <a:xfrm>
            <a:off x="5486400" y="1295400"/>
            <a:ext cx="5181600" cy="0"/>
          </a:xfrm>
          <a:prstGeom prst="line">
            <a:avLst/>
          </a:prstGeom>
          <a:ln w="28575">
            <a:solidFill>
              <a:srgbClr val="C126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and person sitting on a couch with a child&#10;&#10;Description automatically generated">
            <a:extLst>
              <a:ext uri="{FF2B5EF4-FFF2-40B4-BE49-F238E27FC236}">
                <a16:creationId xmlns:a16="http://schemas.microsoft.com/office/drawing/2014/main" id="{CB3B0AC5-FDAB-6A1A-11F6-30E33F0EA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8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38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 Slide_Right Alig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230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Welcome_Im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4FCEE39-AE9A-7818-3633-C41523CF1D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77348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831D52-7ACE-9508-756C-3A1FF9427327}"/>
              </a:ext>
            </a:extLst>
          </p:cNvPr>
          <p:cNvSpPr/>
          <p:nvPr userDrawn="1"/>
        </p:nvSpPr>
        <p:spPr>
          <a:xfrm>
            <a:off x="0" y="4773480"/>
            <a:ext cx="12192000" cy="2084520"/>
          </a:xfrm>
          <a:prstGeom prst="rect">
            <a:avLst/>
          </a:prstGeom>
          <a:solidFill>
            <a:srgbClr val="1641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F8144C-1AF4-9691-1AC3-8A4FC699ECD7}"/>
              </a:ext>
            </a:extLst>
          </p:cNvPr>
          <p:cNvSpPr/>
          <p:nvPr userDrawn="1"/>
        </p:nvSpPr>
        <p:spPr>
          <a:xfrm>
            <a:off x="0" y="4649492"/>
            <a:ext cx="12192000" cy="128016"/>
          </a:xfrm>
          <a:prstGeom prst="rect">
            <a:avLst/>
          </a:prstGeom>
          <a:solidFill>
            <a:srgbClr val="C126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F08D068-231F-A070-AB15-4E1B4DD0B1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5578" y="5285088"/>
            <a:ext cx="3461803" cy="96331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1C04DD4-EBF5-5EF7-D454-ADEC7C0AD9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4953000"/>
            <a:ext cx="5715000" cy="533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2F953CB-A8A4-87F5-3A7B-C4BDFF3F83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5486400"/>
            <a:ext cx="4724400" cy="685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721997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66C06F8-3A76-95C0-E1CC-4953154973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657475"/>
            <a:ext cx="82296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SECTION HEADERC</a:t>
            </a:r>
          </a:p>
        </p:txBody>
      </p:sp>
    </p:spTree>
    <p:extLst>
      <p:ext uri="{BB962C8B-B14F-4D97-AF65-F5344CB8AC3E}">
        <p14:creationId xmlns:p14="http://schemas.microsoft.com/office/powerpoint/2010/main" val="41545980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Center Alig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316F487-4DEF-90CE-0BDA-66801F1943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8400" y="685800"/>
            <a:ext cx="7315200" cy="76200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EEB0FF-0C6E-524B-5BC1-AB8F5D11F6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1846" y="1447800"/>
            <a:ext cx="7315200" cy="76200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3114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Center Alig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5068017-A8F0-F66B-164A-412C9AA6D4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8400" y="685800"/>
            <a:ext cx="7315200" cy="76200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973915C-7D4E-D9DB-E570-56D875529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1846" y="1447800"/>
            <a:ext cx="7315200" cy="76200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A9766E-4BE3-9192-1239-50E38E291613}"/>
              </a:ext>
            </a:extLst>
          </p:cNvPr>
          <p:cNvCxnSpPr/>
          <p:nvPr userDrawn="1"/>
        </p:nvCxnSpPr>
        <p:spPr>
          <a:xfrm>
            <a:off x="6096000" y="2514600"/>
            <a:ext cx="0" cy="274320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CEC848E-8767-983F-EC9E-EE20E4ECC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57400" y="2502877"/>
            <a:ext cx="3124200" cy="1905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7C6C130-265D-0B5C-D0CD-F6B6ADFF31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10400" y="2514600"/>
            <a:ext cx="3124200" cy="1905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31AB1F5-8562-1D1A-2951-6B3CF7942C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57400" y="4648200"/>
            <a:ext cx="3124198" cy="76200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4CC881D-F922-B3E0-CB42-CA47CA1AA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38" y="4648200"/>
            <a:ext cx="3124198" cy="76200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700770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9B8874BB-2DC3-F02E-E874-C8766FAFF9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65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058964C-ACBF-40BE-CA72-BE5FA7910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3800" y="2438400"/>
            <a:ext cx="7086600" cy="685800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D7104D84-A03A-C985-80D4-177ED37E79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92" y="1676400"/>
            <a:ext cx="2790345" cy="2603074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6775C7-B67E-623F-C5ED-26C10D229B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6172200"/>
            <a:ext cx="1843086" cy="54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76F1E1A-0C40-79B0-E646-D593647E47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39994" y="6172200"/>
            <a:ext cx="4089406" cy="54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First Name@tax.ohio.gov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2B58ACB-348B-436C-68B0-4992E2054E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33800" y="3124200"/>
            <a:ext cx="7086600" cy="685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1A60AD-CB04-0B10-A05A-6DE22B17D8AC}"/>
              </a:ext>
            </a:extLst>
          </p:cNvPr>
          <p:cNvCxnSpPr/>
          <p:nvPr userDrawn="1"/>
        </p:nvCxnSpPr>
        <p:spPr>
          <a:xfrm>
            <a:off x="3352800" y="1905000"/>
            <a:ext cx="0" cy="243840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5132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 Slide_Center Alig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4735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_Im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F08D068-231F-A070-AB15-4E1B4DD0B1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5578" y="5285088"/>
            <a:ext cx="3461803" cy="9633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2ACF79-67AE-DCA4-A034-2326FAA8078F}"/>
              </a:ext>
            </a:extLst>
          </p:cNvPr>
          <p:cNvSpPr/>
          <p:nvPr userDrawn="1"/>
        </p:nvSpPr>
        <p:spPr>
          <a:xfrm>
            <a:off x="8305800" y="0"/>
            <a:ext cx="3275822" cy="324478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7CD2F6-12F4-9D19-B751-0C3D54A5BF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4419600"/>
            <a:ext cx="5715000" cy="5334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Source Sans 3" panose="020B0303030403020204" pitchFamily="34" charset="0"/>
              </a:rPr>
              <a:t>WEBINAR: April 6, 2024  @ 6:00 PM</a:t>
            </a:r>
          </a:p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1C04DD4-EBF5-5EF7-D454-ADEC7C0AD9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5181600"/>
            <a:ext cx="5715000" cy="533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2F953CB-A8A4-87F5-3A7B-C4BDFF3F83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5715000"/>
            <a:ext cx="4724400" cy="685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E96BD9D-213D-E2ED-D24F-607423F117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05800" y="846365"/>
            <a:ext cx="32766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Questions?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926FC7E-A99F-09AF-E5A8-7B9C62FC9F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5800" y="1371600"/>
            <a:ext cx="3276600" cy="693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Chat with a tax expert</a:t>
            </a:r>
          </a:p>
        </p:txBody>
      </p:sp>
      <p:pic>
        <p:nvPicPr>
          <p:cNvPr id="28" name="Graphic 27" descr="Line arrow: Counter-clockwise curve with solid fill">
            <a:extLst>
              <a:ext uri="{FF2B5EF4-FFF2-40B4-BE49-F238E27FC236}">
                <a16:creationId xmlns:a16="http://schemas.microsoft.com/office/drawing/2014/main" id="{9B48BA2D-5C26-ACA3-03E8-85C67B6E0B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868261">
            <a:off x="10294796" y="14518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477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_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F08D068-231F-A070-AB15-4E1B4DD0B1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5578" y="5285088"/>
            <a:ext cx="3461803" cy="963312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7CD2F6-12F4-9D19-B751-0C3D54A5BF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4419600"/>
            <a:ext cx="5715000" cy="5334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Source Sans 3" panose="020B0303030403020204" pitchFamily="34" charset="0"/>
              </a:rPr>
              <a:t>WEBINAR: April 6, 2024  @ 6:00 PM</a:t>
            </a:r>
          </a:p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1C04DD4-EBF5-5EF7-D454-ADEC7C0AD9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5181600"/>
            <a:ext cx="5715000" cy="533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2F953CB-A8A4-87F5-3A7B-C4BDFF3F83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5715000"/>
            <a:ext cx="4724400" cy="685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2C1575-660A-6381-0EA1-0011F663DC28}"/>
              </a:ext>
            </a:extLst>
          </p:cNvPr>
          <p:cNvSpPr/>
          <p:nvPr userDrawn="1"/>
        </p:nvSpPr>
        <p:spPr>
          <a:xfrm>
            <a:off x="8305800" y="0"/>
            <a:ext cx="3275822" cy="324478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54603883-781C-8ADB-EEB7-5AE2463E2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05800" y="846365"/>
            <a:ext cx="32766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71589383-4EAD-C192-30C8-7392761D97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5800" y="1371600"/>
            <a:ext cx="3276600" cy="693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Chat with a tax expert</a:t>
            </a:r>
          </a:p>
        </p:txBody>
      </p:sp>
    </p:spTree>
    <p:extLst>
      <p:ext uri="{BB962C8B-B14F-4D97-AF65-F5344CB8AC3E}">
        <p14:creationId xmlns:p14="http://schemas.microsoft.com/office/powerpoint/2010/main" val="1744351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_Im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F08D068-231F-A070-AB15-4E1B4DD0B1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5578" y="5285088"/>
            <a:ext cx="3461803" cy="963312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7CD2F6-12F4-9D19-B751-0C3D54A5BF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4419600"/>
            <a:ext cx="5715000" cy="5334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Source Sans 3" panose="020B0303030403020204" pitchFamily="34" charset="0"/>
              </a:rPr>
              <a:t>WEBINAR: April 6, 2024  @ 6:00 PM</a:t>
            </a:r>
          </a:p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1C04DD4-EBF5-5EF7-D454-ADEC7C0AD9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5181600"/>
            <a:ext cx="5715000" cy="533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2F953CB-A8A4-87F5-3A7B-C4BDFF3F83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5715000"/>
            <a:ext cx="4724400" cy="685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46673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elcome_Im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on a rock near a lighthouse&#10;&#10;Description automatically generated">
            <a:extLst>
              <a:ext uri="{FF2B5EF4-FFF2-40B4-BE49-F238E27FC236}">
                <a16:creationId xmlns:a16="http://schemas.microsoft.com/office/drawing/2014/main" id="{50BF8280-08A6-9913-1902-E334B9C2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831D52-7ACE-9508-756C-3A1FF9427327}"/>
              </a:ext>
            </a:extLst>
          </p:cNvPr>
          <p:cNvSpPr/>
          <p:nvPr userDrawn="1"/>
        </p:nvSpPr>
        <p:spPr>
          <a:xfrm>
            <a:off x="0" y="4773480"/>
            <a:ext cx="12192000" cy="2084520"/>
          </a:xfrm>
          <a:prstGeom prst="rect">
            <a:avLst/>
          </a:prstGeom>
          <a:solidFill>
            <a:srgbClr val="1641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F8144C-1AF4-9691-1AC3-8A4FC699ECD7}"/>
              </a:ext>
            </a:extLst>
          </p:cNvPr>
          <p:cNvSpPr/>
          <p:nvPr userDrawn="1"/>
        </p:nvSpPr>
        <p:spPr>
          <a:xfrm>
            <a:off x="0" y="4649492"/>
            <a:ext cx="12192000" cy="128016"/>
          </a:xfrm>
          <a:prstGeom prst="rect">
            <a:avLst/>
          </a:prstGeom>
          <a:solidFill>
            <a:srgbClr val="C126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F08D068-231F-A070-AB15-4E1B4DD0B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5578" y="5285088"/>
            <a:ext cx="3461803" cy="96331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1C04DD4-EBF5-5EF7-D454-ADEC7C0AD9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4953000"/>
            <a:ext cx="5715000" cy="533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2F953CB-A8A4-87F5-3A7B-C4BDFF3F83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5486400"/>
            <a:ext cx="4724400" cy="685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787616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elcome_Imag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on a rock near a lighthouse&#10;&#10;Description automatically generated">
            <a:extLst>
              <a:ext uri="{FF2B5EF4-FFF2-40B4-BE49-F238E27FC236}">
                <a16:creationId xmlns:a16="http://schemas.microsoft.com/office/drawing/2014/main" id="{50BF8280-08A6-9913-1902-E334B9C2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831D52-7ACE-9508-756C-3A1FF9427327}"/>
              </a:ext>
            </a:extLst>
          </p:cNvPr>
          <p:cNvSpPr/>
          <p:nvPr userDrawn="1"/>
        </p:nvSpPr>
        <p:spPr>
          <a:xfrm>
            <a:off x="0" y="4773480"/>
            <a:ext cx="12192000" cy="2084520"/>
          </a:xfrm>
          <a:prstGeom prst="rect">
            <a:avLst/>
          </a:prstGeom>
          <a:solidFill>
            <a:srgbClr val="1641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F8144C-1AF4-9691-1AC3-8A4FC699ECD7}"/>
              </a:ext>
            </a:extLst>
          </p:cNvPr>
          <p:cNvSpPr/>
          <p:nvPr userDrawn="1"/>
        </p:nvSpPr>
        <p:spPr>
          <a:xfrm>
            <a:off x="0" y="4649492"/>
            <a:ext cx="12192000" cy="128016"/>
          </a:xfrm>
          <a:prstGeom prst="rect">
            <a:avLst/>
          </a:prstGeom>
          <a:solidFill>
            <a:srgbClr val="C126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F08D068-231F-A070-AB15-4E1B4DD0B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5578" y="5285088"/>
            <a:ext cx="3461803" cy="96331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1C04DD4-EBF5-5EF7-D454-ADEC7C0AD9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4953000"/>
            <a:ext cx="5715000" cy="533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2F953CB-A8A4-87F5-3A7B-C4BDFF3F83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5486400"/>
            <a:ext cx="4724400" cy="685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336926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Welcome_Im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4FCEE39-AE9A-7818-3633-C41523CF1D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77348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831D52-7ACE-9508-756C-3A1FF9427327}"/>
              </a:ext>
            </a:extLst>
          </p:cNvPr>
          <p:cNvSpPr/>
          <p:nvPr userDrawn="1"/>
        </p:nvSpPr>
        <p:spPr>
          <a:xfrm>
            <a:off x="0" y="4773480"/>
            <a:ext cx="12192000" cy="2084520"/>
          </a:xfrm>
          <a:prstGeom prst="rect">
            <a:avLst/>
          </a:prstGeom>
          <a:solidFill>
            <a:srgbClr val="1641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F8144C-1AF4-9691-1AC3-8A4FC699ECD7}"/>
              </a:ext>
            </a:extLst>
          </p:cNvPr>
          <p:cNvSpPr/>
          <p:nvPr userDrawn="1"/>
        </p:nvSpPr>
        <p:spPr>
          <a:xfrm>
            <a:off x="0" y="4649492"/>
            <a:ext cx="12192000" cy="128016"/>
          </a:xfrm>
          <a:prstGeom prst="rect">
            <a:avLst/>
          </a:prstGeom>
          <a:solidFill>
            <a:srgbClr val="C126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F08D068-231F-A070-AB15-4E1B4DD0B1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5578" y="5285088"/>
            <a:ext cx="3461803" cy="96331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1C04DD4-EBF5-5EF7-D454-ADEC7C0AD9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4953000"/>
            <a:ext cx="5715000" cy="5334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2F953CB-A8A4-87F5-3A7B-C4BDFF3F83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5486400"/>
            <a:ext cx="4724400" cy="685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189943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428FF-5B33-9062-534D-F2E8BDB5CC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600200"/>
            <a:ext cx="4495800" cy="685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Thank You! You can contact me at…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4D5CC-A0F9-000C-874C-25B94A900B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1800" y="3810000"/>
            <a:ext cx="472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4485 Northland Ridge Blvd. Columbus, Ohio 43229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35848BD-FC7D-98D7-8431-4430DEC8DC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81800" y="4648200"/>
            <a:ext cx="472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614.123.1234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BD407BB-7370-F961-765A-F090BDFE4F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81800" y="5638800"/>
            <a:ext cx="472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tax@tax.ohio.gov</a:t>
            </a:r>
          </a:p>
        </p:txBody>
      </p:sp>
    </p:spTree>
    <p:extLst>
      <p:ext uri="{BB962C8B-B14F-4D97-AF65-F5344CB8AC3E}">
        <p14:creationId xmlns:p14="http://schemas.microsoft.com/office/powerpoint/2010/main" val="2607004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_Blank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4DA534-BA09-5071-09D3-F4827316579A}"/>
              </a:ext>
            </a:extLst>
          </p:cNvPr>
          <p:cNvSpPr/>
          <p:nvPr userDrawn="1"/>
        </p:nvSpPr>
        <p:spPr>
          <a:xfrm>
            <a:off x="0" y="3331835"/>
            <a:ext cx="12192000" cy="175217"/>
          </a:xfrm>
          <a:prstGeom prst="rect">
            <a:avLst/>
          </a:prstGeom>
          <a:solidFill>
            <a:srgbClr val="C126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FA566E-1113-EB27-38B6-6DBD14ADE633}"/>
              </a:ext>
            </a:extLst>
          </p:cNvPr>
          <p:cNvSpPr/>
          <p:nvPr userDrawn="1"/>
        </p:nvSpPr>
        <p:spPr>
          <a:xfrm>
            <a:off x="1438" y="3419443"/>
            <a:ext cx="12192000" cy="3429000"/>
          </a:xfrm>
          <a:prstGeom prst="rect">
            <a:avLst/>
          </a:prstGeom>
          <a:solidFill>
            <a:srgbClr val="1641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ack cell phone with a white screen&#10;&#10;Description automatically generated">
            <a:extLst>
              <a:ext uri="{FF2B5EF4-FFF2-40B4-BE49-F238E27FC236}">
                <a16:creationId xmlns:a16="http://schemas.microsoft.com/office/drawing/2014/main" id="{B6340946-9B66-11E5-C8F2-68C681817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594946"/>
            <a:ext cx="3124200" cy="5597769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DA8F0FD-9159-F730-AF01-91D0A9C8761C}"/>
              </a:ext>
            </a:extLst>
          </p:cNvPr>
          <p:cNvSpPr txBox="1">
            <a:spLocks/>
          </p:cNvSpPr>
          <p:nvPr userDrawn="1"/>
        </p:nvSpPr>
        <p:spPr>
          <a:xfrm>
            <a:off x="6096000" y="1025768"/>
            <a:ext cx="6096000" cy="515815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CONTACT INFORMATION</a:t>
            </a:r>
          </a:p>
        </p:txBody>
      </p:sp>
      <p:pic>
        <p:nvPicPr>
          <p:cNvPr id="12" name="Picture 11" descr="A red and blue text on a black background&#10;&#10;Description automatically generated">
            <a:extLst>
              <a:ext uri="{FF2B5EF4-FFF2-40B4-BE49-F238E27FC236}">
                <a16:creationId xmlns:a16="http://schemas.microsoft.com/office/drawing/2014/main" id="{F00EBCD4-B033-75F7-F6D6-7B99004A3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916580"/>
            <a:ext cx="2133600" cy="205785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1CA0CE5-8B68-7E31-EE6F-87BC1F3E5FBC}"/>
              </a:ext>
            </a:extLst>
          </p:cNvPr>
          <p:cNvSpPr/>
          <p:nvPr userDrawn="1"/>
        </p:nvSpPr>
        <p:spPr>
          <a:xfrm>
            <a:off x="6098013" y="3638796"/>
            <a:ext cx="640080" cy="640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Marker with solid fill">
            <a:extLst>
              <a:ext uri="{FF2B5EF4-FFF2-40B4-BE49-F238E27FC236}">
                <a16:creationId xmlns:a16="http://schemas.microsoft.com/office/drawing/2014/main" id="{1B72BA6A-8288-8ED0-25AC-7B62CE48E05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8013" y="3638392"/>
            <a:ext cx="640080" cy="64008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8AAC203-5EDC-7E0E-942E-CA8094946900}"/>
              </a:ext>
            </a:extLst>
          </p:cNvPr>
          <p:cNvSpPr/>
          <p:nvPr userDrawn="1"/>
        </p:nvSpPr>
        <p:spPr>
          <a:xfrm>
            <a:off x="6086511" y="4559058"/>
            <a:ext cx="640080" cy="640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7E42DC7-BC30-D17A-F47C-0DD4489ABD0D}"/>
              </a:ext>
            </a:extLst>
          </p:cNvPr>
          <p:cNvSpPr/>
          <p:nvPr userDrawn="1"/>
        </p:nvSpPr>
        <p:spPr>
          <a:xfrm>
            <a:off x="6086511" y="5479320"/>
            <a:ext cx="640080" cy="640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Smart Phone with solid fill">
            <a:extLst>
              <a:ext uri="{FF2B5EF4-FFF2-40B4-BE49-F238E27FC236}">
                <a16:creationId xmlns:a16="http://schemas.microsoft.com/office/drawing/2014/main" id="{FA05918C-2FD9-0489-3EED-38F7F0ABBA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79964" y="4648200"/>
            <a:ext cx="457200" cy="457200"/>
          </a:xfrm>
          <a:prstGeom prst="rect">
            <a:avLst/>
          </a:prstGeom>
        </p:spPr>
      </p:pic>
      <p:pic>
        <p:nvPicPr>
          <p:cNvPr id="18" name="Graphic 17" descr="Email with solid fill">
            <a:extLst>
              <a:ext uri="{FF2B5EF4-FFF2-40B4-BE49-F238E27FC236}">
                <a16:creationId xmlns:a16="http://schemas.microsoft.com/office/drawing/2014/main" id="{D3518928-AAA7-FDC2-D35B-8F83FD3FD8D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79964" y="5540774"/>
            <a:ext cx="457200" cy="4572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428FF-5B33-9062-534D-F2E8BDB5CCD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096000" y="1600200"/>
            <a:ext cx="4495800" cy="685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Thank You! You can contact me at…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4D5CC-A0F9-000C-874C-25B94A900B7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781800" y="3810000"/>
            <a:ext cx="472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4485 Northland Ridge Blvd. Columbus, Ohio 43229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35848BD-FC7D-98D7-8431-4430DEC8DC7A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781800" y="4648200"/>
            <a:ext cx="472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614.123.1234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BD407BB-7370-F961-765A-F090BDFE4FC1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781800" y="5638800"/>
            <a:ext cx="472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tax@tax.ohio.gov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60CABFF-8CA4-9E8C-3E50-63DDECFE92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43200" y="915988"/>
            <a:ext cx="2590800" cy="5027612"/>
          </a:xfrm>
          <a:prstGeom prst="roundRect">
            <a:avLst>
              <a:gd name="adj" fmla="val 5205"/>
            </a:avLst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7763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39729-B96E-87A2-E666-9C3A37536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5638800"/>
            <a:ext cx="5334000" cy="5334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61F0ED-4580-D732-F7FC-1FC3958BB407}"/>
              </a:ext>
            </a:extLst>
          </p:cNvPr>
          <p:cNvCxnSpPr/>
          <p:nvPr userDrawn="1"/>
        </p:nvCxnSpPr>
        <p:spPr>
          <a:xfrm>
            <a:off x="3805645" y="3352800"/>
            <a:ext cx="4580709" cy="0"/>
          </a:xfrm>
          <a:prstGeom prst="line">
            <a:avLst/>
          </a:prstGeom>
          <a:ln w="38100">
            <a:solidFill>
              <a:srgbClr val="C126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9C1DC-36A2-E007-FDF8-395E281BDF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8400" y="2133600"/>
            <a:ext cx="7315200" cy="838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QUESTIONS?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DCD015-9C7F-FB38-BB36-48051BAA61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5646" y="3505200"/>
            <a:ext cx="4580708" cy="838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Tax@tax.ohio.gov</a:t>
            </a:r>
          </a:p>
        </p:txBody>
      </p:sp>
    </p:spTree>
    <p:extLst>
      <p:ext uri="{BB962C8B-B14F-4D97-AF65-F5344CB8AC3E}">
        <p14:creationId xmlns:p14="http://schemas.microsoft.com/office/powerpoint/2010/main" val="277702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3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9B8874BB-2DC3-F02E-E874-C8766FAFF9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65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058964C-ACBF-40BE-CA72-BE5FA7910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0" y="2286000"/>
            <a:ext cx="5105400" cy="685800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D7104D84-A03A-C985-80D4-177ED37E79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995" y="1523999"/>
            <a:ext cx="3251206" cy="303300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6775C7-B67E-623F-C5ED-26C10D229B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6172200"/>
            <a:ext cx="1843086" cy="54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76F1E1A-0C40-79B0-E646-D593647E47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39994" y="6172200"/>
            <a:ext cx="4089406" cy="54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First Name@tax.ohio.gov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2B58ACB-348B-436C-68B0-4992E2054E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0" y="3048000"/>
            <a:ext cx="5105400" cy="685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1A60AD-CB04-0B10-A05A-6DE22B17D8AC}"/>
              </a:ext>
            </a:extLst>
          </p:cNvPr>
          <p:cNvCxnSpPr/>
          <p:nvPr userDrawn="1"/>
        </p:nvCxnSpPr>
        <p:spPr>
          <a:xfrm>
            <a:off x="6096000" y="1752600"/>
            <a:ext cx="0" cy="243840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6499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39729-B96E-87A2-E666-9C3A37536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5638800"/>
            <a:ext cx="5334000" cy="5334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48547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39729-B96E-87A2-E666-9C3A37536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2800" y="5165198"/>
            <a:ext cx="5486399" cy="465401"/>
          </a:xfrm>
          <a:prstGeom prst="rect">
            <a:avLst/>
          </a:prstGeom>
        </p:spPr>
        <p:txBody>
          <a:bodyPr/>
          <a:lstStyle>
            <a:lvl1pPr algn="ctr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NAME OF EVENT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80E801-D96A-05C9-C89D-A75500D3DB03}"/>
              </a:ext>
            </a:extLst>
          </p:cNvPr>
          <p:cNvCxnSpPr>
            <a:cxnSpLocks/>
          </p:cNvCxnSpPr>
          <p:nvPr userDrawn="1"/>
        </p:nvCxnSpPr>
        <p:spPr>
          <a:xfrm>
            <a:off x="4563317" y="5020999"/>
            <a:ext cx="3124200" cy="0"/>
          </a:xfrm>
          <a:prstGeom prst="line">
            <a:avLst/>
          </a:prstGeom>
          <a:ln w="19050">
            <a:solidFill>
              <a:srgbClr val="C126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BC9252CC-329B-807D-9D9A-2A4A46DFE0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2800" y="5630599"/>
            <a:ext cx="5486399" cy="6013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n-NO" dirty="0"/>
              <a:t>WEBINAR: April 6, 2024 @ 6:00PM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28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 descr="Line arrow: Counter-clockwise curve with solid fill">
            <a:extLst>
              <a:ext uri="{FF2B5EF4-FFF2-40B4-BE49-F238E27FC236}">
                <a16:creationId xmlns:a16="http://schemas.microsoft.com/office/drawing/2014/main" id="{78B35DCC-3648-5116-F108-53B6ED4EFE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868261">
            <a:off x="11093685" y="2452619"/>
            <a:ext cx="914400" cy="914400"/>
          </a:xfrm>
          <a:prstGeom prst="rect">
            <a:avLst/>
          </a:prstGeom>
        </p:spPr>
      </p:pic>
      <p:pic>
        <p:nvPicPr>
          <p:cNvPr id="11" name="Picture 10" descr="A red and blue text on a black background&#10;&#10;Description automatically generated">
            <a:extLst>
              <a:ext uri="{FF2B5EF4-FFF2-40B4-BE49-F238E27FC236}">
                <a16:creationId xmlns:a16="http://schemas.microsoft.com/office/drawing/2014/main" id="{CCACBA07-0556-B521-C5E1-50709776EF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883" y="402227"/>
            <a:ext cx="4106117" cy="459297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E5254F-92C0-F623-4EB2-389DE07D9FFB}"/>
              </a:ext>
            </a:extLst>
          </p:cNvPr>
          <p:cNvCxnSpPr>
            <a:cxnSpLocks/>
          </p:cNvCxnSpPr>
          <p:nvPr userDrawn="1"/>
        </p:nvCxnSpPr>
        <p:spPr>
          <a:xfrm>
            <a:off x="2514600" y="4953000"/>
            <a:ext cx="3124200" cy="0"/>
          </a:xfrm>
          <a:prstGeom prst="line">
            <a:avLst/>
          </a:prstGeom>
          <a:ln w="19050">
            <a:solidFill>
              <a:srgbClr val="C126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9DA3CA71-1E4A-2B63-599F-3D6AE61EEA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88560" y="1906517"/>
            <a:ext cx="267004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Questions?</a:t>
            </a:r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992FB981-4A76-ECB8-17B1-768A5A76A9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88560" y="2430235"/>
            <a:ext cx="2670040" cy="693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Chat with a tax expert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774298-BE60-B2BE-738C-A10310A32C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2600" y="4995199"/>
            <a:ext cx="4572000" cy="55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OF EVENT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AD2991-EE52-6428-5D3F-20DCFFAF8F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52600" y="5554663"/>
            <a:ext cx="4572000" cy="7524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Details of events: Date Time</a:t>
            </a:r>
          </a:p>
        </p:txBody>
      </p:sp>
    </p:spTree>
    <p:extLst>
      <p:ext uri="{BB962C8B-B14F-4D97-AF65-F5344CB8AC3E}">
        <p14:creationId xmlns:p14="http://schemas.microsoft.com/office/powerpoint/2010/main" val="119466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ue text on a black background&#10;&#10;Description automatically generated">
            <a:extLst>
              <a:ext uri="{FF2B5EF4-FFF2-40B4-BE49-F238E27FC236}">
                <a16:creationId xmlns:a16="http://schemas.microsoft.com/office/drawing/2014/main" id="{82FEC657-E8C2-4F7E-0837-A8AF613C7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883" y="402227"/>
            <a:ext cx="4106117" cy="459297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90CF44-B5D6-B01B-A01B-11F09732CC3F}"/>
              </a:ext>
            </a:extLst>
          </p:cNvPr>
          <p:cNvCxnSpPr>
            <a:cxnSpLocks/>
          </p:cNvCxnSpPr>
          <p:nvPr userDrawn="1"/>
        </p:nvCxnSpPr>
        <p:spPr>
          <a:xfrm>
            <a:off x="2514600" y="4953000"/>
            <a:ext cx="3124200" cy="0"/>
          </a:xfrm>
          <a:prstGeom prst="line">
            <a:avLst/>
          </a:prstGeom>
          <a:ln w="19050">
            <a:solidFill>
              <a:srgbClr val="C126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F5464F93-52E5-BCBB-6014-5F1DC8906D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3400" y="825222"/>
            <a:ext cx="40386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CA92DDB0-FA35-8DAD-C306-E520D3BB9C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53400" y="1303565"/>
            <a:ext cx="4038600" cy="693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Information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DE552DD-DFBB-F150-2AA2-BFF0EED702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2600" y="4995199"/>
            <a:ext cx="4572000" cy="55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OF EVENT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2D82A51-DB17-027B-8C64-B26EEA2B8D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52600" y="5554663"/>
            <a:ext cx="4572000" cy="7524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Details of events: Date Time</a:t>
            </a:r>
          </a:p>
        </p:txBody>
      </p:sp>
    </p:spTree>
    <p:extLst>
      <p:ext uri="{BB962C8B-B14F-4D97-AF65-F5344CB8AC3E}">
        <p14:creationId xmlns:p14="http://schemas.microsoft.com/office/powerpoint/2010/main" val="3771488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13A218-C351-0BB0-4492-8842CD8C3B01}"/>
              </a:ext>
            </a:extLst>
          </p:cNvPr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solidFill>
            <a:srgbClr val="1641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red and blue text on a black background&#10;&#10;Description automatically generated">
            <a:extLst>
              <a:ext uri="{FF2B5EF4-FFF2-40B4-BE49-F238E27FC236}">
                <a16:creationId xmlns:a16="http://schemas.microsoft.com/office/drawing/2014/main" id="{1A13B095-307E-E027-80C3-1650E8044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762000"/>
            <a:ext cx="4564228" cy="5105400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ADF2FDD6-60E5-18FF-E3DF-1FCB2B57BF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38200"/>
            <a:ext cx="40386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DD0BB2C7-E0BE-E4F6-3BA7-AE27EC6280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316543"/>
            <a:ext cx="4038600" cy="693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Information </a:t>
            </a:r>
          </a:p>
        </p:txBody>
      </p:sp>
    </p:spTree>
    <p:extLst>
      <p:ext uri="{BB962C8B-B14F-4D97-AF65-F5344CB8AC3E}">
        <p14:creationId xmlns:p14="http://schemas.microsoft.com/office/powerpoint/2010/main" val="1549656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13A218-C351-0BB0-4492-8842CD8C3B01}"/>
              </a:ext>
            </a:extLst>
          </p:cNvPr>
          <p:cNvSpPr/>
          <p:nvPr userDrawn="1"/>
        </p:nvSpPr>
        <p:spPr>
          <a:xfrm>
            <a:off x="0" y="0"/>
            <a:ext cx="4069080" cy="6858000"/>
          </a:xfrm>
          <a:prstGeom prst="rect">
            <a:avLst/>
          </a:prstGeom>
          <a:solidFill>
            <a:srgbClr val="1641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ADF2FDD6-60E5-18FF-E3DF-1FCB2B57BF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38200"/>
            <a:ext cx="40386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DD0BB2C7-E0BE-E4F6-3BA7-AE27EC6280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316543"/>
            <a:ext cx="4038600" cy="693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Information </a:t>
            </a:r>
          </a:p>
        </p:txBody>
      </p:sp>
      <p:pic>
        <p:nvPicPr>
          <p:cNvPr id="6" name="Picture 5" descr="A red and blue text on a black background&#10;&#10;Description automatically generated">
            <a:extLst>
              <a:ext uri="{FF2B5EF4-FFF2-40B4-BE49-F238E27FC236}">
                <a16:creationId xmlns:a16="http://schemas.microsoft.com/office/drawing/2014/main" id="{D09E0D0A-68AC-9922-1EF2-798756B86D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863" y="495889"/>
            <a:ext cx="4106117" cy="459297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A244F8-06A1-59FF-C661-E8B3B6D061E0}"/>
              </a:ext>
            </a:extLst>
          </p:cNvPr>
          <p:cNvCxnSpPr>
            <a:cxnSpLocks/>
          </p:cNvCxnSpPr>
          <p:nvPr userDrawn="1"/>
        </p:nvCxnSpPr>
        <p:spPr>
          <a:xfrm>
            <a:off x="6594580" y="5046662"/>
            <a:ext cx="3124200" cy="0"/>
          </a:xfrm>
          <a:prstGeom prst="line">
            <a:avLst/>
          </a:prstGeom>
          <a:ln w="19050">
            <a:solidFill>
              <a:srgbClr val="C126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4D97491-7F32-83D4-EA60-ABA04F794A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2580" y="5088861"/>
            <a:ext cx="4572000" cy="55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OF EVENT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C344A12-0273-E1A5-DAC9-20CD6D3DA5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2580" y="5648325"/>
            <a:ext cx="4572000" cy="7524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Details of events: Date Time</a:t>
            </a:r>
          </a:p>
        </p:txBody>
      </p:sp>
    </p:spTree>
    <p:extLst>
      <p:ext uri="{BB962C8B-B14F-4D97-AF65-F5344CB8AC3E}">
        <p14:creationId xmlns:p14="http://schemas.microsoft.com/office/powerpoint/2010/main" val="901282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theme" Target="../theme/theme11.xml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0" Type="http://schemas.openxmlformats.org/officeDocument/2006/relationships/image" Target="../media/image33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7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les and squares&#10;&#10;Description automatically generated">
            <a:extLst>
              <a:ext uri="{FF2B5EF4-FFF2-40B4-BE49-F238E27FC236}">
                <a16:creationId xmlns:a16="http://schemas.microsoft.com/office/drawing/2014/main" id="{438D1A9E-2996-BE84-3F05-FA00D1BF56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0231F172-39EC-73F7-8716-FB0755E47E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599" y="1676400"/>
            <a:ext cx="8482567" cy="3124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5D9368-D246-62CF-DACB-D3E5D7A649F7}"/>
              </a:ext>
            </a:extLst>
          </p:cNvPr>
          <p:cNvSpPr/>
          <p:nvPr userDrawn="1"/>
        </p:nvSpPr>
        <p:spPr>
          <a:xfrm>
            <a:off x="6858000" y="5486400"/>
            <a:ext cx="5333999" cy="838200"/>
          </a:xfrm>
          <a:prstGeom prst="rect">
            <a:avLst/>
          </a:prstGeom>
          <a:solidFill>
            <a:srgbClr val="1641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Source Sans 3" panose="020B03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84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on a rock near a lighthouse&#10;&#10;Description automatically generated">
            <a:extLst>
              <a:ext uri="{FF2B5EF4-FFF2-40B4-BE49-F238E27FC236}">
                <a16:creationId xmlns:a16="http://schemas.microsoft.com/office/drawing/2014/main" id="{83C9F8E4-B4D3-75F3-4055-520BB41C0D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8191CDC-9787-E229-D681-881FBA59A960}"/>
              </a:ext>
            </a:extLst>
          </p:cNvPr>
          <p:cNvSpPr/>
          <p:nvPr userDrawn="1"/>
        </p:nvSpPr>
        <p:spPr>
          <a:xfrm>
            <a:off x="0" y="4773480"/>
            <a:ext cx="12192000" cy="2084520"/>
          </a:xfrm>
          <a:prstGeom prst="rect">
            <a:avLst/>
          </a:prstGeom>
          <a:solidFill>
            <a:srgbClr val="1641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2CFE7E-623B-FB2F-C9FD-91012788A03F}"/>
              </a:ext>
            </a:extLst>
          </p:cNvPr>
          <p:cNvSpPr/>
          <p:nvPr userDrawn="1"/>
        </p:nvSpPr>
        <p:spPr>
          <a:xfrm>
            <a:off x="3564610" y="4649493"/>
            <a:ext cx="8627390" cy="123988"/>
          </a:xfrm>
          <a:prstGeom prst="rect">
            <a:avLst/>
          </a:prstGeom>
          <a:solidFill>
            <a:srgbClr val="C126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318D53B5-8922-0CAC-052E-706EBB0E382F}"/>
              </a:ext>
            </a:extLst>
          </p:cNvPr>
          <p:cNvSpPr/>
          <p:nvPr userDrawn="1"/>
        </p:nvSpPr>
        <p:spPr>
          <a:xfrm>
            <a:off x="0" y="4355025"/>
            <a:ext cx="6096000" cy="697425"/>
          </a:xfrm>
          <a:custGeom>
            <a:avLst/>
            <a:gdLst>
              <a:gd name="connsiteX0" fmla="*/ 0 w 3688597"/>
              <a:gd name="connsiteY0" fmla="*/ 0 h 759417"/>
              <a:gd name="connsiteX1" fmla="*/ 3688597 w 3688597"/>
              <a:gd name="connsiteY1" fmla="*/ 0 h 759417"/>
              <a:gd name="connsiteX2" fmla="*/ 3688597 w 3688597"/>
              <a:gd name="connsiteY2" fmla="*/ 759417 h 759417"/>
              <a:gd name="connsiteX3" fmla="*/ 0 w 3688597"/>
              <a:gd name="connsiteY3" fmla="*/ 759417 h 759417"/>
              <a:gd name="connsiteX4" fmla="*/ 0 w 3688597"/>
              <a:gd name="connsiteY4" fmla="*/ 0 h 759417"/>
              <a:gd name="connsiteX0" fmla="*/ 0 w 3688597"/>
              <a:gd name="connsiteY0" fmla="*/ 0 h 774916"/>
              <a:gd name="connsiteX1" fmla="*/ 3688597 w 3688597"/>
              <a:gd name="connsiteY1" fmla="*/ 0 h 774916"/>
              <a:gd name="connsiteX2" fmla="*/ 3471620 w 3688597"/>
              <a:gd name="connsiteY2" fmla="*/ 774916 h 774916"/>
              <a:gd name="connsiteX3" fmla="*/ 0 w 3688597"/>
              <a:gd name="connsiteY3" fmla="*/ 759417 h 774916"/>
              <a:gd name="connsiteX4" fmla="*/ 0 w 3688597"/>
              <a:gd name="connsiteY4" fmla="*/ 0 h 77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8597" h="774916">
                <a:moveTo>
                  <a:pt x="0" y="0"/>
                </a:moveTo>
                <a:lnTo>
                  <a:pt x="3688597" y="0"/>
                </a:lnTo>
                <a:lnTo>
                  <a:pt x="3471620" y="774916"/>
                </a:lnTo>
                <a:lnTo>
                  <a:pt x="0" y="75941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98D3">
                  <a:shade val="30000"/>
                  <a:satMod val="115000"/>
                </a:srgbClr>
              </a:gs>
              <a:gs pos="68000">
                <a:srgbClr val="0098D3">
                  <a:shade val="67500"/>
                  <a:satMod val="115000"/>
                </a:srgbClr>
              </a:gs>
              <a:gs pos="100000">
                <a:srgbClr val="0098D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latin typeface="Source Sans 3" panose="020B03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29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705" r:id="rId4"/>
    <p:sldLayoutId id="2147483706" r:id="rId5"/>
    <p:sldLayoutId id="214748370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40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8DECA0-E1D7-7ED2-FA08-881C1467BE9C}"/>
              </a:ext>
            </a:extLst>
          </p:cNvPr>
          <p:cNvSpPr/>
          <p:nvPr userDrawn="1"/>
        </p:nvSpPr>
        <p:spPr>
          <a:xfrm>
            <a:off x="0" y="3331835"/>
            <a:ext cx="12192000" cy="175217"/>
          </a:xfrm>
          <a:prstGeom prst="rect">
            <a:avLst/>
          </a:prstGeom>
          <a:solidFill>
            <a:srgbClr val="C126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191CDC-9787-E229-D681-881FBA59A960}"/>
              </a:ext>
            </a:extLst>
          </p:cNvPr>
          <p:cNvSpPr/>
          <p:nvPr userDrawn="1"/>
        </p:nvSpPr>
        <p:spPr>
          <a:xfrm>
            <a:off x="1438" y="3419443"/>
            <a:ext cx="12192000" cy="3429000"/>
          </a:xfrm>
          <a:prstGeom prst="rect">
            <a:avLst/>
          </a:prstGeom>
          <a:solidFill>
            <a:srgbClr val="1641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C267A9-8D48-67D4-41C0-44D88E2C5ACC}"/>
              </a:ext>
            </a:extLst>
          </p:cNvPr>
          <p:cNvGrpSpPr/>
          <p:nvPr userDrawn="1"/>
        </p:nvGrpSpPr>
        <p:grpSpPr>
          <a:xfrm>
            <a:off x="2514600" y="594946"/>
            <a:ext cx="3124200" cy="5597769"/>
            <a:chOff x="2590800" y="41031"/>
            <a:chExt cx="3655512" cy="6858000"/>
          </a:xfrm>
        </p:grpSpPr>
        <p:pic>
          <p:nvPicPr>
            <p:cNvPr id="5" name="Picture 4" descr="A black cell phone with a white screen&#10;&#10;Description automatically generated">
              <a:extLst>
                <a:ext uri="{FF2B5EF4-FFF2-40B4-BE49-F238E27FC236}">
                  <a16:creationId xmlns:a16="http://schemas.microsoft.com/office/drawing/2014/main" id="{5A0FEE18-BCCA-CC94-1BCA-7337F1CA78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0800" y="41031"/>
              <a:ext cx="3655512" cy="6858000"/>
            </a:xfrm>
            <a:prstGeom prst="rect">
              <a:avLst/>
            </a:prstGeom>
          </p:spPr>
        </p:pic>
        <p:pic>
          <p:nvPicPr>
            <p:cNvPr id="20" name="Picture 19" descr="Woman looking at cellphone">
              <a:extLst>
                <a:ext uri="{FF2B5EF4-FFF2-40B4-BE49-F238E27FC236}">
                  <a16:creationId xmlns:a16="http://schemas.microsoft.com/office/drawing/2014/main" id="{A4FD73F1-BFAA-52DE-8208-83EF4014AB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895600" y="427893"/>
              <a:ext cx="2971800" cy="6172200"/>
            </a:xfrm>
            <a:custGeom>
              <a:avLst/>
              <a:gdLst>
                <a:gd name="connsiteX0" fmla="*/ 307730 w 2971800"/>
                <a:gd name="connsiteY0" fmla="*/ 0 h 6096000"/>
                <a:gd name="connsiteX1" fmla="*/ 2664070 w 2971800"/>
                <a:gd name="connsiteY1" fmla="*/ 0 h 6096000"/>
                <a:gd name="connsiteX2" fmla="*/ 2971800 w 2971800"/>
                <a:gd name="connsiteY2" fmla="*/ 307730 h 6096000"/>
                <a:gd name="connsiteX3" fmla="*/ 2971800 w 2971800"/>
                <a:gd name="connsiteY3" fmla="*/ 5788270 h 6096000"/>
                <a:gd name="connsiteX4" fmla="*/ 2664070 w 2971800"/>
                <a:gd name="connsiteY4" fmla="*/ 6096000 h 6096000"/>
                <a:gd name="connsiteX5" fmla="*/ 307730 w 2971800"/>
                <a:gd name="connsiteY5" fmla="*/ 6096000 h 6096000"/>
                <a:gd name="connsiteX6" fmla="*/ 0 w 2971800"/>
                <a:gd name="connsiteY6" fmla="*/ 5788270 h 6096000"/>
                <a:gd name="connsiteX7" fmla="*/ 0 w 2971800"/>
                <a:gd name="connsiteY7" fmla="*/ 307730 h 6096000"/>
                <a:gd name="connsiteX8" fmla="*/ 307730 w 2971800"/>
                <a:gd name="connsiteY8" fmla="*/ 0 h 609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71800" h="6096000">
                  <a:moveTo>
                    <a:pt x="307730" y="0"/>
                  </a:moveTo>
                  <a:lnTo>
                    <a:pt x="2664070" y="0"/>
                  </a:lnTo>
                  <a:cubicBezTo>
                    <a:pt x="2834025" y="0"/>
                    <a:pt x="2971800" y="137775"/>
                    <a:pt x="2971800" y="307730"/>
                  </a:cubicBezTo>
                  <a:lnTo>
                    <a:pt x="2971800" y="5788270"/>
                  </a:lnTo>
                  <a:cubicBezTo>
                    <a:pt x="2971800" y="5958225"/>
                    <a:pt x="2834025" y="6096000"/>
                    <a:pt x="2664070" y="6096000"/>
                  </a:cubicBezTo>
                  <a:lnTo>
                    <a:pt x="307730" y="6096000"/>
                  </a:lnTo>
                  <a:cubicBezTo>
                    <a:pt x="137775" y="6096000"/>
                    <a:pt x="0" y="5958225"/>
                    <a:pt x="0" y="5788270"/>
                  </a:cubicBezTo>
                  <a:lnTo>
                    <a:pt x="0" y="307730"/>
                  </a:lnTo>
                  <a:cubicBezTo>
                    <a:pt x="0" y="137775"/>
                    <a:pt x="137775" y="0"/>
                    <a:pt x="307730" y="0"/>
                  </a:cubicBezTo>
                  <a:close/>
                </a:path>
              </a:pathLst>
            </a:custGeom>
          </p:spPr>
        </p:pic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D051EDC1-35E9-2A01-2F6F-7AE34CB5941C}"/>
              </a:ext>
            </a:extLst>
          </p:cNvPr>
          <p:cNvSpPr txBox="1">
            <a:spLocks/>
          </p:cNvSpPr>
          <p:nvPr userDrawn="1"/>
        </p:nvSpPr>
        <p:spPr>
          <a:xfrm>
            <a:off x="6096000" y="1025768"/>
            <a:ext cx="6096000" cy="515815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CONTACT INFORMATION</a:t>
            </a:r>
          </a:p>
        </p:txBody>
      </p:sp>
      <p:pic>
        <p:nvPicPr>
          <p:cNvPr id="23" name="Picture 22" descr="A red and blue text on a black background&#10;&#10;Description automatically generated">
            <a:extLst>
              <a:ext uri="{FF2B5EF4-FFF2-40B4-BE49-F238E27FC236}">
                <a16:creationId xmlns:a16="http://schemas.microsoft.com/office/drawing/2014/main" id="{4610797E-46AD-72B8-B247-83F627B511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916580"/>
            <a:ext cx="2133600" cy="2057851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553BF1EC-4474-DDF3-F602-70D7E6CD4A9F}"/>
              </a:ext>
            </a:extLst>
          </p:cNvPr>
          <p:cNvSpPr/>
          <p:nvPr userDrawn="1"/>
        </p:nvSpPr>
        <p:spPr>
          <a:xfrm>
            <a:off x="6098013" y="3638796"/>
            <a:ext cx="640080" cy="640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Graphic 25" descr="Marker with solid fill">
            <a:extLst>
              <a:ext uri="{FF2B5EF4-FFF2-40B4-BE49-F238E27FC236}">
                <a16:creationId xmlns:a16="http://schemas.microsoft.com/office/drawing/2014/main" id="{90FDCFB2-8D6E-425D-270C-6291302E594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8013" y="3638392"/>
            <a:ext cx="640080" cy="640080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BC494F98-E40A-6C5B-238B-53569D7B67E8}"/>
              </a:ext>
            </a:extLst>
          </p:cNvPr>
          <p:cNvSpPr/>
          <p:nvPr userDrawn="1"/>
        </p:nvSpPr>
        <p:spPr>
          <a:xfrm>
            <a:off x="6086511" y="4559058"/>
            <a:ext cx="640080" cy="640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0D2A9B6-E80C-DB78-A669-5A60D43BB8F6}"/>
              </a:ext>
            </a:extLst>
          </p:cNvPr>
          <p:cNvSpPr/>
          <p:nvPr userDrawn="1"/>
        </p:nvSpPr>
        <p:spPr>
          <a:xfrm>
            <a:off x="6086511" y="5479320"/>
            <a:ext cx="640080" cy="640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raphic 2" descr="Smart Phone with solid fill">
            <a:extLst>
              <a:ext uri="{FF2B5EF4-FFF2-40B4-BE49-F238E27FC236}">
                <a16:creationId xmlns:a16="http://schemas.microsoft.com/office/drawing/2014/main" id="{C9C4A9B6-A035-81EA-0948-5980BB61D62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79964" y="4648200"/>
            <a:ext cx="457200" cy="457200"/>
          </a:xfrm>
          <a:prstGeom prst="rect">
            <a:avLst/>
          </a:prstGeom>
        </p:spPr>
      </p:pic>
      <p:pic>
        <p:nvPicPr>
          <p:cNvPr id="7" name="Graphic 6" descr="Email with solid fill">
            <a:extLst>
              <a:ext uri="{FF2B5EF4-FFF2-40B4-BE49-F238E27FC236}">
                <a16:creationId xmlns:a16="http://schemas.microsoft.com/office/drawing/2014/main" id="{B9CC88D1-D105-A311-2A59-C3B76D794BC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79964" y="554077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3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128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and white rectangles and squares&#10;&#10;Description automatically generated">
            <a:extLst>
              <a:ext uri="{FF2B5EF4-FFF2-40B4-BE49-F238E27FC236}">
                <a16:creationId xmlns:a16="http://schemas.microsoft.com/office/drawing/2014/main" id="{40F737F9-D5BE-50EF-A4A0-8F5EF8D86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094329" cy="5247564"/>
          </a:xfrm>
          <a:prstGeom prst="rect">
            <a:avLst/>
          </a:prstGeom>
        </p:spPr>
      </p:pic>
      <p:pic>
        <p:nvPicPr>
          <p:cNvPr id="17" name="Picture 16" descr="A close-up of a logo&#10;&#10;Description automatically generated">
            <a:extLst>
              <a:ext uri="{FF2B5EF4-FFF2-40B4-BE49-F238E27FC236}">
                <a16:creationId xmlns:a16="http://schemas.microsoft.com/office/drawing/2014/main" id="{356FD3B0-BF5C-FFB2-9C48-FDADA2B25A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968" y="5134012"/>
            <a:ext cx="3860064" cy="1421694"/>
          </a:xfrm>
          <a:prstGeom prst="rect">
            <a:avLst/>
          </a:prstGeom>
        </p:spPr>
      </p:pic>
      <p:pic>
        <p:nvPicPr>
          <p:cNvPr id="20" name="Picture 19" descr="A blue and white rectangles and squares&#10;&#10;Description automatically generated">
            <a:extLst>
              <a:ext uri="{FF2B5EF4-FFF2-40B4-BE49-F238E27FC236}">
                <a16:creationId xmlns:a16="http://schemas.microsoft.com/office/drawing/2014/main" id="{65670B75-29F3-E772-4E03-CAD25E6C6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3904" y="2084697"/>
            <a:ext cx="2618096" cy="434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0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26C98FE9-AF25-7BFF-DCF8-B4A9141019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65" y="0"/>
            <a:ext cx="12192000" cy="6858000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766F7502-A73B-CB64-10F4-075F14F9A1CA}"/>
              </a:ext>
            </a:extLst>
          </p:cNvPr>
          <p:cNvSpPr/>
          <p:nvPr userDrawn="1"/>
        </p:nvSpPr>
        <p:spPr>
          <a:xfrm rot="10800000">
            <a:off x="5454321" y="-9525"/>
            <a:ext cx="8077200" cy="7848600"/>
          </a:xfrm>
          <a:prstGeom prst="triangle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red and blue text on a black background&#10;&#10;Description automatically generated">
            <a:extLst>
              <a:ext uri="{FF2B5EF4-FFF2-40B4-BE49-F238E27FC236}">
                <a16:creationId xmlns:a16="http://schemas.microsoft.com/office/drawing/2014/main" id="{9F8E0781-DF72-6032-EBD6-4BF230F2359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598" y="914400"/>
            <a:ext cx="3288643" cy="367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3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ue text on a black background&#10;&#10;Description automatically generated">
            <a:extLst>
              <a:ext uri="{FF2B5EF4-FFF2-40B4-BE49-F238E27FC236}">
                <a16:creationId xmlns:a16="http://schemas.microsoft.com/office/drawing/2014/main" id="{51A80E11-A1A4-9299-C474-E8F970698A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512428"/>
            <a:ext cx="4106117" cy="4592972"/>
          </a:xfrm>
          <a:prstGeom prst="rect">
            <a:avLst/>
          </a:prstGeom>
        </p:spPr>
      </p:pic>
      <p:pic>
        <p:nvPicPr>
          <p:cNvPr id="8" name="Picture 7" descr="A blue and white rectangles and squares&#10;&#10;Description automatically generated">
            <a:extLst>
              <a:ext uri="{FF2B5EF4-FFF2-40B4-BE49-F238E27FC236}">
                <a16:creationId xmlns:a16="http://schemas.microsoft.com/office/drawing/2014/main" id="{E5DCFA72-119A-EF4B-4DB6-E3F1C5C1A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094329" cy="5247564"/>
          </a:xfrm>
          <a:prstGeom prst="rect">
            <a:avLst/>
          </a:prstGeom>
        </p:spPr>
      </p:pic>
      <p:pic>
        <p:nvPicPr>
          <p:cNvPr id="9" name="Picture 8" descr="A blue and white rectangles and squares&#10;&#10;Description automatically generated">
            <a:extLst>
              <a:ext uri="{FF2B5EF4-FFF2-40B4-BE49-F238E27FC236}">
                <a16:creationId xmlns:a16="http://schemas.microsoft.com/office/drawing/2014/main" id="{4929B5E5-8934-1EF3-74AF-6A5E957550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3904" y="2084697"/>
            <a:ext cx="2618096" cy="434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691393-F46D-4950-9D93-9BC4BDF1FA6B}"/>
              </a:ext>
            </a:extLst>
          </p:cNvPr>
          <p:cNvSpPr/>
          <p:nvPr userDrawn="1"/>
        </p:nvSpPr>
        <p:spPr>
          <a:xfrm>
            <a:off x="8122920" y="0"/>
            <a:ext cx="4069080" cy="6858000"/>
          </a:xfrm>
          <a:prstGeom prst="rect">
            <a:avLst/>
          </a:prstGeom>
          <a:solidFill>
            <a:srgbClr val="1641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92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1" r:id="rId2"/>
    <p:sldLayoutId id="2147483663" r:id="rId3"/>
    <p:sldLayoutId id="214748371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08" userDrawn="1">
          <p15:clr>
            <a:srgbClr val="F26B43"/>
          </p15:clr>
        </p15:guide>
        <p15:guide id="2" pos="2544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EBDEB35-95B4-F894-4070-089E70AEFDB3}"/>
              </a:ext>
            </a:extLst>
          </p:cNvPr>
          <p:cNvGrpSpPr/>
          <p:nvPr userDrawn="1"/>
        </p:nvGrpSpPr>
        <p:grpSpPr>
          <a:xfrm>
            <a:off x="-9144" y="6553200"/>
            <a:ext cx="12192000" cy="304800"/>
            <a:chOff x="0" y="-5750"/>
            <a:chExt cx="12192000" cy="304800"/>
          </a:xfrm>
        </p:grpSpPr>
        <p:pic>
          <p:nvPicPr>
            <p:cNvPr id="10" name="Picture 9" descr="A blue and white rectangles and squares&#10;&#10;Description automatically generated">
              <a:extLst>
                <a:ext uri="{FF2B5EF4-FFF2-40B4-BE49-F238E27FC236}">
                  <a16:creationId xmlns:a16="http://schemas.microsoft.com/office/drawing/2014/main" id="{BBA44D7A-F2B9-58D9-61ED-25478C3FDCE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964"/>
            <a:stretch/>
          </p:blipFill>
          <p:spPr>
            <a:xfrm>
              <a:off x="0" y="-2875"/>
              <a:ext cx="5562600" cy="299051"/>
            </a:xfrm>
            <a:prstGeom prst="rect">
              <a:avLst/>
            </a:prstGeom>
          </p:spPr>
        </p:pic>
        <p:pic>
          <p:nvPicPr>
            <p:cNvPr id="11" name="Picture 10" descr="A blue and white rectangles and squares&#10;&#10;Description automatically generated">
              <a:extLst>
                <a:ext uri="{FF2B5EF4-FFF2-40B4-BE49-F238E27FC236}">
                  <a16:creationId xmlns:a16="http://schemas.microsoft.com/office/drawing/2014/main" id="{F0F0362D-296A-C312-EE0C-D3831E2281D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33800" y="-2875"/>
              <a:ext cx="6858000" cy="301925"/>
            </a:xfrm>
            <a:prstGeom prst="rect">
              <a:avLst/>
            </a:prstGeom>
          </p:spPr>
        </p:pic>
        <p:pic>
          <p:nvPicPr>
            <p:cNvPr id="12" name="Picture 11" descr="A blue and white rectangles and squares&#10;&#10;Description automatically generated">
              <a:extLst>
                <a:ext uri="{FF2B5EF4-FFF2-40B4-BE49-F238E27FC236}">
                  <a16:creationId xmlns:a16="http://schemas.microsoft.com/office/drawing/2014/main" id="{694A16BB-60B4-267E-B3C2-5213C6FD020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926"/>
            <a:stretch/>
          </p:blipFill>
          <p:spPr>
            <a:xfrm>
              <a:off x="7696200" y="-5750"/>
              <a:ext cx="4495800" cy="3048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365E852-E92C-350E-BD77-EE292CFB6341}"/>
              </a:ext>
            </a:extLst>
          </p:cNvPr>
          <p:cNvGrpSpPr/>
          <p:nvPr userDrawn="1"/>
        </p:nvGrpSpPr>
        <p:grpSpPr>
          <a:xfrm>
            <a:off x="0" y="-9144"/>
            <a:ext cx="12192000" cy="304800"/>
            <a:chOff x="0" y="-5750"/>
            <a:chExt cx="12192000" cy="304800"/>
          </a:xfrm>
        </p:grpSpPr>
        <p:pic>
          <p:nvPicPr>
            <p:cNvPr id="4" name="Picture 3" descr="A blue and white rectangles and squares&#10;&#10;Description automatically generated">
              <a:extLst>
                <a:ext uri="{FF2B5EF4-FFF2-40B4-BE49-F238E27FC236}">
                  <a16:creationId xmlns:a16="http://schemas.microsoft.com/office/drawing/2014/main" id="{FC836BB1-7328-DE55-7FB4-A5891428D1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964"/>
            <a:stretch/>
          </p:blipFill>
          <p:spPr>
            <a:xfrm>
              <a:off x="0" y="-2875"/>
              <a:ext cx="5562600" cy="299051"/>
            </a:xfrm>
            <a:prstGeom prst="rect">
              <a:avLst/>
            </a:prstGeom>
          </p:spPr>
        </p:pic>
        <p:pic>
          <p:nvPicPr>
            <p:cNvPr id="5" name="Picture 4" descr="A blue and white rectangles and squares&#10;&#10;Description automatically generated">
              <a:extLst>
                <a:ext uri="{FF2B5EF4-FFF2-40B4-BE49-F238E27FC236}">
                  <a16:creationId xmlns:a16="http://schemas.microsoft.com/office/drawing/2014/main" id="{22C91600-DB68-3AC6-51FC-B56D69A26D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33800" y="-2875"/>
              <a:ext cx="6858000" cy="301925"/>
            </a:xfrm>
            <a:prstGeom prst="rect">
              <a:avLst/>
            </a:prstGeom>
          </p:spPr>
        </p:pic>
        <p:pic>
          <p:nvPicPr>
            <p:cNvPr id="7" name="Picture 6" descr="A blue and white rectangles and squares&#10;&#10;Description automatically generated">
              <a:extLst>
                <a:ext uri="{FF2B5EF4-FFF2-40B4-BE49-F238E27FC236}">
                  <a16:creationId xmlns:a16="http://schemas.microsoft.com/office/drawing/2014/main" id="{407AC43D-4E70-99C5-DF22-8487712F428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926"/>
            <a:stretch/>
          </p:blipFill>
          <p:spPr>
            <a:xfrm>
              <a:off x="7696200" y="-5750"/>
              <a:ext cx="4495800" cy="304800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6691393-F46D-4950-9D93-9BC4BDF1FA6B}"/>
              </a:ext>
            </a:extLst>
          </p:cNvPr>
          <p:cNvSpPr/>
          <p:nvPr userDrawn="1"/>
        </p:nvSpPr>
        <p:spPr>
          <a:xfrm>
            <a:off x="8122920" y="0"/>
            <a:ext cx="4059936" cy="6858000"/>
          </a:xfrm>
          <a:prstGeom prst="rect">
            <a:avLst/>
          </a:prstGeom>
          <a:solidFill>
            <a:srgbClr val="1641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1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44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1474D6B0-A9DD-26AB-AF03-9E0F2F0A9293}"/>
              </a:ext>
            </a:extLst>
          </p:cNvPr>
          <p:cNvSpPr/>
          <p:nvPr userDrawn="1"/>
        </p:nvSpPr>
        <p:spPr>
          <a:xfrm>
            <a:off x="381000" y="828"/>
            <a:ext cx="988060" cy="55244"/>
          </a:xfrm>
          <a:custGeom>
            <a:avLst/>
            <a:gdLst/>
            <a:ahLst/>
            <a:cxnLst/>
            <a:rect l="l" t="t" r="r" b="b"/>
            <a:pathLst>
              <a:path w="988060" h="55244">
                <a:moveTo>
                  <a:pt x="0" y="54864"/>
                </a:moveTo>
                <a:lnTo>
                  <a:pt x="987552" y="54864"/>
                </a:lnTo>
                <a:lnTo>
                  <a:pt x="987552" y="0"/>
                </a:lnTo>
                <a:lnTo>
                  <a:pt x="0" y="0"/>
                </a:lnTo>
                <a:lnTo>
                  <a:pt x="0" y="54864"/>
                </a:lnTo>
                <a:close/>
              </a:path>
            </a:pathLst>
          </a:custGeom>
          <a:solidFill>
            <a:srgbClr val="C125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 dirty="0"/>
          </a:p>
        </p:txBody>
      </p:sp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1942FC68-1124-CD0F-E824-8D0D0704AB9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2711"/>
            <a:ext cx="1371918" cy="50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9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1" r:id="rId3"/>
    <p:sldLayoutId id="2147483677" r:id="rId4"/>
    <p:sldLayoutId id="2147483679" r:id="rId5"/>
    <p:sldLayoutId id="2147483675" r:id="rId6"/>
    <p:sldLayoutId id="2147483676" r:id="rId7"/>
    <p:sldLayoutId id="2147483678" r:id="rId8"/>
    <p:sldLayoutId id="214748370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1474D6B0-A9DD-26AB-AF03-9E0F2F0A9293}"/>
              </a:ext>
            </a:extLst>
          </p:cNvPr>
          <p:cNvSpPr/>
          <p:nvPr userDrawn="1"/>
        </p:nvSpPr>
        <p:spPr>
          <a:xfrm>
            <a:off x="5181600" y="828"/>
            <a:ext cx="988060" cy="55244"/>
          </a:xfrm>
          <a:custGeom>
            <a:avLst/>
            <a:gdLst/>
            <a:ahLst/>
            <a:cxnLst/>
            <a:rect l="l" t="t" r="r" b="b"/>
            <a:pathLst>
              <a:path w="988060" h="55244">
                <a:moveTo>
                  <a:pt x="0" y="54864"/>
                </a:moveTo>
                <a:lnTo>
                  <a:pt x="987552" y="54864"/>
                </a:lnTo>
                <a:lnTo>
                  <a:pt x="987552" y="0"/>
                </a:lnTo>
                <a:lnTo>
                  <a:pt x="0" y="0"/>
                </a:lnTo>
                <a:lnTo>
                  <a:pt x="0" y="54864"/>
                </a:lnTo>
                <a:close/>
              </a:path>
            </a:pathLst>
          </a:custGeom>
          <a:solidFill>
            <a:srgbClr val="C125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 dirty="0"/>
          </a:p>
        </p:txBody>
      </p: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DB9C0660-A749-B8C9-D549-5E3E43CF576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0082" y="6352711"/>
            <a:ext cx="1371918" cy="50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1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9" r:id="rId2"/>
    <p:sldLayoutId id="2147483703" r:id="rId3"/>
    <p:sldLayoutId id="214748371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E38F875-A5F0-19F4-D81A-1C0397E39D6D}"/>
              </a:ext>
            </a:extLst>
          </p:cNvPr>
          <p:cNvGrpSpPr/>
          <p:nvPr userDrawn="1"/>
        </p:nvGrpSpPr>
        <p:grpSpPr>
          <a:xfrm>
            <a:off x="0" y="-9144"/>
            <a:ext cx="12192000" cy="304800"/>
            <a:chOff x="0" y="-5750"/>
            <a:chExt cx="12192000" cy="304800"/>
          </a:xfrm>
        </p:grpSpPr>
        <p:pic>
          <p:nvPicPr>
            <p:cNvPr id="11" name="Picture 10" descr="A blue and white rectangles and squares&#10;&#10;Description automatically generated">
              <a:extLst>
                <a:ext uri="{FF2B5EF4-FFF2-40B4-BE49-F238E27FC236}">
                  <a16:creationId xmlns:a16="http://schemas.microsoft.com/office/drawing/2014/main" id="{20F98962-E4A6-13B2-43EA-1C26A5BB260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964"/>
            <a:stretch/>
          </p:blipFill>
          <p:spPr>
            <a:xfrm>
              <a:off x="0" y="-2875"/>
              <a:ext cx="5562600" cy="299051"/>
            </a:xfrm>
            <a:prstGeom prst="rect">
              <a:avLst/>
            </a:prstGeom>
          </p:spPr>
        </p:pic>
        <p:pic>
          <p:nvPicPr>
            <p:cNvPr id="12" name="Picture 11" descr="A blue and white rectangles and squares&#10;&#10;Description automatically generated">
              <a:extLst>
                <a:ext uri="{FF2B5EF4-FFF2-40B4-BE49-F238E27FC236}">
                  <a16:creationId xmlns:a16="http://schemas.microsoft.com/office/drawing/2014/main" id="{B5EF755A-6F78-3CF9-C28C-C62930DE6A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33800" y="-2875"/>
              <a:ext cx="6858000" cy="301925"/>
            </a:xfrm>
            <a:prstGeom prst="rect">
              <a:avLst/>
            </a:prstGeom>
          </p:spPr>
        </p:pic>
        <p:pic>
          <p:nvPicPr>
            <p:cNvPr id="14" name="Picture 13" descr="A blue and white rectangles and squares&#10;&#10;Description automatically generated">
              <a:extLst>
                <a:ext uri="{FF2B5EF4-FFF2-40B4-BE49-F238E27FC236}">
                  <a16:creationId xmlns:a16="http://schemas.microsoft.com/office/drawing/2014/main" id="{E8CD467F-2653-3C42-FA6D-32FE0AB15C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926"/>
            <a:stretch/>
          </p:blipFill>
          <p:spPr>
            <a:xfrm>
              <a:off x="7696200" y="-5750"/>
              <a:ext cx="4495800" cy="304800"/>
            </a:xfrm>
            <a:prstGeom prst="rect">
              <a:avLst/>
            </a:prstGeom>
          </p:spPr>
        </p:pic>
      </p:grpSp>
      <p:sp>
        <p:nvSpPr>
          <p:cNvPr id="13" name="object 2">
            <a:extLst>
              <a:ext uri="{FF2B5EF4-FFF2-40B4-BE49-F238E27FC236}">
                <a16:creationId xmlns:a16="http://schemas.microsoft.com/office/drawing/2014/main" id="{7E36AC0A-81B3-5DE9-A1E3-B8BD5A6AEF3D}"/>
              </a:ext>
            </a:extLst>
          </p:cNvPr>
          <p:cNvSpPr/>
          <p:nvPr userDrawn="1"/>
        </p:nvSpPr>
        <p:spPr>
          <a:xfrm>
            <a:off x="381000" y="828"/>
            <a:ext cx="1143000" cy="151572"/>
          </a:xfrm>
          <a:custGeom>
            <a:avLst/>
            <a:gdLst/>
            <a:ahLst/>
            <a:cxnLst/>
            <a:rect l="l" t="t" r="r" b="b"/>
            <a:pathLst>
              <a:path w="988060" h="55244">
                <a:moveTo>
                  <a:pt x="0" y="54864"/>
                </a:moveTo>
                <a:lnTo>
                  <a:pt x="987552" y="54864"/>
                </a:lnTo>
                <a:lnTo>
                  <a:pt x="987552" y="0"/>
                </a:lnTo>
                <a:lnTo>
                  <a:pt x="0" y="0"/>
                </a:lnTo>
                <a:lnTo>
                  <a:pt x="0" y="54864"/>
                </a:lnTo>
                <a:close/>
              </a:path>
            </a:pathLst>
          </a:custGeom>
          <a:solidFill>
            <a:srgbClr val="C125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 dirty="0"/>
          </a:p>
        </p:txBody>
      </p:sp>
      <p:pic>
        <p:nvPicPr>
          <p:cNvPr id="22" name="Picture 21" descr="A close-up of a logo&#10;&#10;Description automatically generated">
            <a:extLst>
              <a:ext uri="{FF2B5EF4-FFF2-40B4-BE49-F238E27FC236}">
                <a16:creationId xmlns:a16="http://schemas.microsoft.com/office/drawing/2014/main" id="{C18F12C7-F6AC-105B-76B3-8DC106E3CD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2711"/>
            <a:ext cx="1371918" cy="50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1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4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7E36AC0A-81B3-5DE9-A1E3-B8BD5A6AEF3D}"/>
              </a:ext>
            </a:extLst>
          </p:cNvPr>
          <p:cNvSpPr/>
          <p:nvPr userDrawn="1"/>
        </p:nvSpPr>
        <p:spPr>
          <a:xfrm>
            <a:off x="5524500" y="828"/>
            <a:ext cx="1143000" cy="151572"/>
          </a:xfrm>
          <a:custGeom>
            <a:avLst/>
            <a:gdLst/>
            <a:ahLst/>
            <a:cxnLst/>
            <a:rect l="l" t="t" r="r" b="b"/>
            <a:pathLst>
              <a:path w="988060" h="55244">
                <a:moveTo>
                  <a:pt x="0" y="54864"/>
                </a:moveTo>
                <a:lnTo>
                  <a:pt x="987552" y="54864"/>
                </a:lnTo>
                <a:lnTo>
                  <a:pt x="987552" y="0"/>
                </a:lnTo>
                <a:lnTo>
                  <a:pt x="0" y="0"/>
                </a:lnTo>
                <a:lnTo>
                  <a:pt x="0" y="54864"/>
                </a:lnTo>
                <a:close/>
              </a:path>
            </a:pathLst>
          </a:custGeom>
          <a:solidFill>
            <a:srgbClr val="C12537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 dirty="0"/>
          </a:p>
        </p:txBody>
      </p:sp>
      <p:pic>
        <p:nvPicPr>
          <p:cNvPr id="22" name="Picture 21" descr="A close-up of a logo&#10;&#10;Description automatically generated">
            <a:extLst>
              <a:ext uri="{FF2B5EF4-FFF2-40B4-BE49-F238E27FC236}">
                <a16:creationId xmlns:a16="http://schemas.microsoft.com/office/drawing/2014/main" id="{C18F12C7-F6AC-105B-76B3-8DC106E3CD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2711"/>
            <a:ext cx="1371918" cy="50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0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tax.ohio.gov/government/real-state/cauv" TargetMode="External"/><Relationship Id="rId1" Type="http://schemas.openxmlformats.org/officeDocument/2006/relationships/slideLayout" Target="../slideLayouts/slideLayout40.xml"/><Relationship Id="rId5" Type="http://schemas.openxmlformats.org/officeDocument/2006/relationships/hyperlink" Target="mailto:Kelly.Tennant@tax.ohio.gov" TargetMode="External"/><Relationship Id="rId4" Type="http://schemas.openxmlformats.org/officeDocument/2006/relationships/hyperlink" Target="mailto:Stephanie.Stultz-Wynkoop@tax.ohio.go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08016-8FA8-CA5A-FABC-507DB2CD7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0" y="1905000"/>
            <a:ext cx="7239000" cy="685800"/>
          </a:xfrm>
        </p:spPr>
        <p:txBody>
          <a:bodyPr/>
          <a:lstStyle/>
          <a:p>
            <a:r>
              <a:rPr lang="en-US" dirty="0"/>
              <a:t>Public Hearing:</a:t>
            </a:r>
            <a:br>
              <a:rPr lang="en-US" dirty="0"/>
            </a:br>
            <a:r>
              <a:rPr lang="en-US" dirty="0"/>
              <a:t>Current Agricultural Use </a:t>
            </a:r>
            <a:br>
              <a:rPr lang="en-US" dirty="0"/>
            </a:br>
            <a:r>
              <a:rPr lang="en-US" dirty="0"/>
              <a:t>Values (CAUV)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FFE79D-86D2-B4D5-678E-E0DD26BFA0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33800" y="3124200"/>
            <a:ext cx="7543800" cy="609600"/>
          </a:xfrm>
        </p:spPr>
        <p:txBody>
          <a:bodyPr/>
          <a:lstStyle/>
          <a:p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Tax Year 2024 – Proposed Final Values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A0DF9EC-7AF9-EF02-896F-B861716F0A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6172200"/>
            <a:ext cx="4419600" cy="546100"/>
          </a:xfrm>
        </p:spPr>
        <p:txBody>
          <a:bodyPr/>
          <a:lstStyle/>
          <a:p>
            <a:r>
              <a:rPr lang="en-US" dirty="0"/>
              <a:t>Division of Tax Equalization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A4C5B40-4A8C-5BC0-75A2-B6ECDC8BD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48200" y="6172200"/>
            <a:ext cx="3276600" cy="546100"/>
          </a:xfrm>
        </p:spPr>
        <p:txBody>
          <a:bodyPr/>
          <a:lstStyle/>
          <a:p>
            <a:r>
              <a:rPr lang="en-US" dirty="0"/>
              <a:t>July 12, 2024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52D48D-A957-E856-4926-678E86CBAE62}"/>
              </a:ext>
            </a:extLst>
          </p:cNvPr>
          <p:cNvCxnSpPr/>
          <p:nvPr/>
        </p:nvCxnSpPr>
        <p:spPr>
          <a:xfrm>
            <a:off x="4648200" y="6172200"/>
            <a:ext cx="0" cy="381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697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29A4EC-B965-A093-B662-B99C3EA165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SAMPLE CALCULATIONS</a:t>
            </a:r>
          </a:p>
        </p:txBody>
      </p:sp>
    </p:spTree>
    <p:extLst>
      <p:ext uri="{BB962C8B-B14F-4D97-AF65-F5344CB8AC3E}">
        <p14:creationId xmlns:p14="http://schemas.microsoft.com/office/powerpoint/2010/main" val="3073069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5D0D15-7E84-1179-1C81-48B48327C3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8400" y="304800"/>
            <a:ext cx="7315200" cy="762000"/>
          </a:xfrm>
        </p:spPr>
        <p:txBody>
          <a:bodyPr/>
          <a:lstStyle/>
          <a:p>
            <a:r>
              <a:rPr lang="en-US" dirty="0"/>
              <a:t>2024 SAMPLE CALCULATIONS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3204E4-65CE-5D2B-F47F-B3096151EC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995362"/>
            <a:ext cx="4365335" cy="55895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31CB7D-F793-107F-B422-5A98278BE0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1027112"/>
            <a:ext cx="4677693" cy="560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93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29A4EC-B965-A093-B662-B99C3EA165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YEAR-TO-YEAR</a:t>
            </a:r>
          </a:p>
          <a:p>
            <a:r>
              <a:rPr lang="en-US" dirty="0"/>
              <a:t>COMPARISONS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35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37867-0707-D847-C9AC-54B61696ED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2772" y="228600"/>
            <a:ext cx="10896600" cy="762000"/>
          </a:xfrm>
        </p:spPr>
        <p:txBody>
          <a:bodyPr/>
          <a:lstStyle/>
          <a:p>
            <a:r>
              <a:rPr lang="en-US" dirty="0"/>
              <a:t>Cropland, Simple Average CAUV Value by Productivity Index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04B30-5D07-7EDD-2362-161455BFB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772" y="1400175"/>
            <a:ext cx="5073148" cy="533400"/>
          </a:xfrm>
        </p:spPr>
        <p:txBody>
          <a:bodyPr/>
          <a:lstStyle/>
          <a:p>
            <a:r>
              <a:rPr lang="en-US" dirty="0"/>
              <a:t>2016 - 2023</a:t>
            </a:r>
          </a:p>
        </p:txBody>
      </p:sp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5A053A41-23C3-C2E9-A1D7-DF07B8EDE6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3008944"/>
              </p:ext>
            </p:extLst>
          </p:nvPr>
        </p:nvGraphicFramePr>
        <p:xfrm>
          <a:off x="1436872" y="1828800"/>
          <a:ext cx="9829800" cy="462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336">
                  <a:extLst>
                    <a:ext uri="{9D8B030D-6E8A-4147-A177-3AD203B41FA5}">
                      <a16:colId xmlns:a16="http://schemas.microsoft.com/office/drawing/2014/main" val="550057234"/>
                    </a:ext>
                  </a:extLst>
                </a:gridCol>
                <a:gridCol w="878218">
                  <a:extLst>
                    <a:ext uri="{9D8B030D-6E8A-4147-A177-3AD203B41FA5}">
                      <a16:colId xmlns:a16="http://schemas.microsoft.com/office/drawing/2014/main" val="514520126"/>
                    </a:ext>
                  </a:extLst>
                </a:gridCol>
                <a:gridCol w="878218">
                  <a:extLst>
                    <a:ext uri="{9D8B030D-6E8A-4147-A177-3AD203B41FA5}">
                      <a16:colId xmlns:a16="http://schemas.microsoft.com/office/drawing/2014/main" val="1863185306"/>
                    </a:ext>
                  </a:extLst>
                </a:gridCol>
                <a:gridCol w="878218">
                  <a:extLst>
                    <a:ext uri="{9D8B030D-6E8A-4147-A177-3AD203B41FA5}">
                      <a16:colId xmlns:a16="http://schemas.microsoft.com/office/drawing/2014/main" val="1906580587"/>
                    </a:ext>
                  </a:extLst>
                </a:gridCol>
                <a:gridCol w="878218">
                  <a:extLst>
                    <a:ext uri="{9D8B030D-6E8A-4147-A177-3AD203B41FA5}">
                      <a16:colId xmlns:a16="http://schemas.microsoft.com/office/drawing/2014/main" val="453749906"/>
                    </a:ext>
                  </a:extLst>
                </a:gridCol>
                <a:gridCol w="878218">
                  <a:extLst>
                    <a:ext uri="{9D8B030D-6E8A-4147-A177-3AD203B41FA5}">
                      <a16:colId xmlns:a16="http://schemas.microsoft.com/office/drawing/2014/main" val="3753932632"/>
                    </a:ext>
                  </a:extLst>
                </a:gridCol>
                <a:gridCol w="878218">
                  <a:extLst>
                    <a:ext uri="{9D8B030D-6E8A-4147-A177-3AD203B41FA5}">
                      <a16:colId xmlns:a16="http://schemas.microsoft.com/office/drawing/2014/main" val="3680693175"/>
                    </a:ext>
                  </a:extLst>
                </a:gridCol>
                <a:gridCol w="878218">
                  <a:extLst>
                    <a:ext uri="{9D8B030D-6E8A-4147-A177-3AD203B41FA5}">
                      <a16:colId xmlns:a16="http://schemas.microsoft.com/office/drawing/2014/main" val="4025075164"/>
                    </a:ext>
                  </a:extLst>
                </a:gridCol>
                <a:gridCol w="878218">
                  <a:extLst>
                    <a:ext uri="{9D8B030D-6E8A-4147-A177-3AD203B41FA5}">
                      <a16:colId xmlns:a16="http://schemas.microsoft.com/office/drawing/2014/main" val="3185807034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782337571"/>
                    </a:ext>
                  </a:extLst>
                </a:gridCol>
              </a:tblGrid>
              <a:tr h="370840">
                <a:tc gridSpan="10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 CAUV Values by Year, 2016 - 2024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67434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Productivity Index</a:t>
                      </a:r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Proposed Final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03385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2023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727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0-49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515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50-59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640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60-69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159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70-79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08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80-89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008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90-99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480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100+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967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206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No. of Soils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616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6877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37867-0707-D847-C9AC-54B61696ED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2772" y="228600"/>
            <a:ext cx="10896600" cy="762000"/>
          </a:xfrm>
        </p:spPr>
        <p:txBody>
          <a:bodyPr/>
          <a:lstStyle/>
          <a:p>
            <a:r>
              <a:rPr lang="en-US" dirty="0"/>
              <a:t>Cropland – Average CAUV Value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F0AEA37-83C1-AA6D-6076-3557E5E0DC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4795667"/>
              </p:ext>
            </p:extLst>
          </p:nvPr>
        </p:nvGraphicFramePr>
        <p:xfrm>
          <a:off x="3931209" y="1219200"/>
          <a:ext cx="75438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DF02B24-7F65-9CDA-18B6-08972589CC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72" y="1969651"/>
            <a:ext cx="4013759" cy="337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86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37867-0707-D847-C9AC-54B61696ED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2772" y="228600"/>
            <a:ext cx="11199628" cy="762000"/>
          </a:xfrm>
        </p:spPr>
        <p:txBody>
          <a:bodyPr/>
          <a:lstStyle/>
          <a:p>
            <a:r>
              <a:rPr lang="en-US" dirty="0"/>
              <a:t>Average CAUV (Formula) &amp; Ohio Cropland Value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E2A640-C341-AD23-6BBE-7113CBF90338}"/>
              </a:ext>
            </a:extLst>
          </p:cNvPr>
          <p:cNvSpPr txBox="1"/>
          <p:nvPr/>
        </p:nvSpPr>
        <p:spPr>
          <a:xfrm>
            <a:off x="304800" y="805934"/>
            <a:ext cx="611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USDA Dollars per Acre, 2007 - 2023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4F3AFD0-BE1D-4977-AA20-EE625B9D5E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5229865"/>
              </p:ext>
            </p:extLst>
          </p:nvPr>
        </p:nvGraphicFramePr>
        <p:xfrm>
          <a:off x="568081" y="1371600"/>
          <a:ext cx="11055838" cy="4850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04282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29A4EC-B965-A093-B662-B99C3EA165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WOODLAND &amp; CONSERVATION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528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5D0D15-7E84-1179-1C81-48B48327C3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304800"/>
            <a:ext cx="11506200" cy="762000"/>
          </a:xfrm>
        </p:spPr>
        <p:txBody>
          <a:bodyPr/>
          <a:lstStyle/>
          <a:p>
            <a:r>
              <a:rPr lang="en-US" dirty="0"/>
              <a:t>Average Woodland Value &amp; Conservation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31AC8EE-99A1-2EC9-2D73-42439D8C12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262258"/>
              </p:ext>
            </p:extLst>
          </p:nvPr>
        </p:nvGraphicFramePr>
        <p:xfrm>
          <a:off x="304800" y="1986280"/>
          <a:ext cx="541020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40778431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424431602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81423317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53162857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22987081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564470281"/>
                    </a:ext>
                  </a:extLst>
                </a:gridCol>
              </a:tblGrid>
              <a:tr h="299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541298"/>
                  </a:ext>
                </a:extLst>
              </a:tr>
              <a:tr h="299720">
                <a:tc gridSpan="6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Slope of 25% or Less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716732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r>
                        <a:rPr lang="en-US" dirty="0"/>
                        <a:t>Maximum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$1,540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$2,890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684367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r>
                        <a:rPr lang="en-US" dirty="0"/>
                        <a:t>Median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7112774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r>
                        <a:rPr lang="en-US" dirty="0"/>
                        <a:t>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117801"/>
                  </a:ext>
                </a:extLst>
              </a:tr>
              <a:tr h="299720">
                <a:tc gridSpan="6"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Minimum Value: All Slopes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563366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318423"/>
                  </a:ext>
                </a:extLst>
              </a:tr>
              <a:tr h="299720">
                <a:tc gridSpan="6">
                  <a:txBody>
                    <a:bodyPr/>
                    <a:lstStyle/>
                    <a:p>
                      <a:r>
                        <a:rPr lang="en-US" dirty="0"/>
                        <a:t>Number of Soils at Minimum Value: Slope 25% or Less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915994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3,263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2,662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1,849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3,517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22784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611CDEB-7EC5-7BDB-F590-3A5CB64CC65A}"/>
              </a:ext>
            </a:extLst>
          </p:cNvPr>
          <p:cNvSpPr txBox="1"/>
          <p:nvPr/>
        </p:nvSpPr>
        <p:spPr>
          <a:xfrm>
            <a:off x="304800" y="146685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Average Woodland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E48935-08CE-BBA8-A3DD-861480EEF27C}"/>
              </a:ext>
            </a:extLst>
          </p:cNvPr>
          <p:cNvSpPr txBox="1"/>
          <p:nvPr/>
        </p:nvSpPr>
        <p:spPr>
          <a:xfrm>
            <a:off x="6553200" y="146685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Conservation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C8098A-9F26-FA35-BF04-63E63A4351E7}"/>
              </a:ext>
            </a:extLst>
          </p:cNvPr>
          <p:cNvSpPr txBox="1"/>
          <p:nvPr/>
        </p:nvSpPr>
        <p:spPr>
          <a:xfrm>
            <a:off x="6553200" y="1986280"/>
            <a:ext cx="50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Land used for conservation practices (25%) or formal agreement with federal government receive: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Lowest value in the table ($230)</a:t>
            </a:r>
          </a:p>
          <a:p>
            <a:pPr lvl="1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37867-0707-D847-C9AC-54B61696ED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2772" y="228600"/>
            <a:ext cx="10896600" cy="762000"/>
          </a:xfrm>
        </p:spPr>
        <p:txBody>
          <a:bodyPr/>
          <a:lstStyle/>
          <a:p>
            <a:r>
              <a:rPr lang="en-US" dirty="0"/>
              <a:t>CAUV Program Savings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DA2858-699C-A9F5-B45F-FF45D972AC2F}"/>
              </a:ext>
            </a:extLst>
          </p:cNvPr>
          <p:cNvSpPr txBox="1"/>
          <p:nvPr/>
        </p:nvSpPr>
        <p:spPr>
          <a:xfrm>
            <a:off x="2553280" y="5181600"/>
            <a:ext cx="7085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Ohio Department of Taxation; Taxable Current Agricultural Use Value of Real Property, Taxable Value of Real Property without CAUV, and Number of CAUV Acres, By County, Tax Year 2023; Updated 2/21/2024. https://tax.ohio.gov/static/tax_analysis/tax_data_series/tangible_personal_property/pd32/pd32ty23.xlsx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724684-18C1-33EB-571B-DA8638B17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04" y="1524000"/>
            <a:ext cx="6812791" cy="350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83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65769B-5EE5-5F4C-FED9-1ED7A4B4FA82}"/>
              </a:ext>
            </a:extLst>
          </p:cNvPr>
          <p:cNvSpPr txBox="1"/>
          <p:nvPr/>
        </p:nvSpPr>
        <p:spPr>
          <a:xfrm>
            <a:off x="838200" y="685800"/>
            <a:ext cx="5415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CAUV Information (2009 – 2023) Online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6C8736-BDFF-99C7-BC76-C313E08A079B}"/>
              </a:ext>
            </a:extLst>
          </p:cNvPr>
          <p:cNvSpPr txBox="1"/>
          <p:nvPr/>
        </p:nvSpPr>
        <p:spPr>
          <a:xfrm>
            <a:off x="838200" y="1147465"/>
            <a:ext cx="6115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https://tax.ohio.gov/government/real-state/cauv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07072E-5B11-097C-069C-88BB23341A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76400"/>
            <a:ext cx="6096003" cy="25908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E2C1CC-5F59-58DD-DA49-F42B18DBDEE5}"/>
              </a:ext>
            </a:extLst>
          </p:cNvPr>
          <p:cNvSpPr txBox="1"/>
          <p:nvPr/>
        </p:nvSpPr>
        <p:spPr>
          <a:xfrm>
            <a:off x="7391400" y="685800"/>
            <a:ext cx="3482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Contact the Department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BAF601-1AD4-6DB0-197A-418F09CDFBAC}"/>
              </a:ext>
            </a:extLst>
          </p:cNvPr>
          <p:cNvSpPr txBox="1"/>
          <p:nvPr/>
        </p:nvSpPr>
        <p:spPr>
          <a:xfrm>
            <a:off x="7391400" y="1193631"/>
            <a:ext cx="4419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Stephanie Stultz-Wynkoop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Stephanie.Stultz-Wynkoop@tax.ohio.gov</a:t>
            </a: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(614) 752-8613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Kelly Tennant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Kelly.Tennant@tax.ohio.gov</a:t>
            </a: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(614) 466-1799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DTE General Contact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DTE@tax.ohio.gov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(614) 466-5744</a:t>
            </a:r>
          </a:p>
        </p:txBody>
      </p:sp>
      <p:sp>
        <p:nvSpPr>
          <p:cNvPr id="9" name="Title 21">
            <a:extLst>
              <a:ext uri="{FF2B5EF4-FFF2-40B4-BE49-F238E27FC236}">
                <a16:creationId xmlns:a16="http://schemas.microsoft.com/office/drawing/2014/main" id="{82E4F433-9E9B-0DD0-127B-5ED35385D8CA}"/>
              </a:ext>
            </a:extLst>
          </p:cNvPr>
          <p:cNvSpPr txBox="1">
            <a:spLocks/>
          </p:cNvSpPr>
          <p:nvPr/>
        </p:nvSpPr>
        <p:spPr>
          <a:xfrm>
            <a:off x="838200" y="4492555"/>
            <a:ext cx="10134369" cy="10025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Questions &amp; Comments</a:t>
            </a:r>
          </a:p>
        </p:txBody>
      </p:sp>
      <p:sp>
        <p:nvSpPr>
          <p:cNvPr id="10" name="Title 21">
            <a:extLst>
              <a:ext uri="{FF2B5EF4-FFF2-40B4-BE49-F238E27FC236}">
                <a16:creationId xmlns:a16="http://schemas.microsoft.com/office/drawing/2014/main" id="{DDB6B211-BD41-884A-C30B-6509E37EC16C}"/>
              </a:ext>
            </a:extLst>
          </p:cNvPr>
          <p:cNvSpPr txBox="1">
            <a:spLocks/>
          </p:cNvSpPr>
          <p:nvPr/>
        </p:nvSpPr>
        <p:spPr>
          <a:xfrm>
            <a:off x="745424" y="4409900"/>
            <a:ext cx="10134369" cy="10025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Questions &amp; Comments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EEE0A6-395D-D8ED-7602-364B4C698826}"/>
              </a:ext>
            </a:extLst>
          </p:cNvPr>
          <p:cNvSpPr txBox="1"/>
          <p:nvPr/>
        </p:nvSpPr>
        <p:spPr>
          <a:xfrm>
            <a:off x="914400" y="4724400"/>
            <a:ext cx="5448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QUESTIONS &amp; COMMENTS</a:t>
            </a:r>
          </a:p>
        </p:txBody>
      </p:sp>
    </p:spTree>
    <p:extLst>
      <p:ext uri="{BB962C8B-B14F-4D97-AF65-F5344CB8AC3E}">
        <p14:creationId xmlns:p14="http://schemas.microsoft.com/office/powerpoint/2010/main" val="2212973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5F60EF-961A-B88A-0165-5E2ADB01A0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933" y="411822"/>
            <a:ext cx="10092132" cy="762000"/>
          </a:xfrm>
        </p:spPr>
        <p:txBody>
          <a:bodyPr lIns="0" tIns="45720" rIns="91440" bIns="45720" anchor="t"/>
          <a:lstStyle/>
          <a:p>
            <a:r>
              <a:rPr lang="en-US" sz="3600" dirty="0"/>
              <a:t>Meeting Purpose &amp; Agenda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118F34-C023-B05B-3173-7917B1E62F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7855" y="1944383"/>
            <a:ext cx="10167416" cy="3149029"/>
          </a:xfrm>
        </p:spPr>
        <p:txBody>
          <a:bodyPr lIns="0" tIns="45720" rIns="91440" bIns="45720" anchor="t"/>
          <a:lstStyle/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472BFB-3067-F59A-FF7A-73C6CEB488BD}"/>
              </a:ext>
            </a:extLst>
          </p:cNvPr>
          <p:cNvSpPr txBox="1"/>
          <p:nvPr/>
        </p:nvSpPr>
        <p:spPr>
          <a:xfrm>
            <a:off x="533400" y="1752600"/>
            <a:ext cx="10820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Purpose:</a:t>
            </a:r>
            <a:r>
              <a:rPr lang="en-US" sz="2400" b="1" dirty="0"/>
              <a:t>  </a:t>
            </a:r>
            <a:r>
              <a:rPr lang="en-US" sz="2400" dirty="0"/>
              <a:t>This is a public hearing before the Ohio Department of Taxation to present data on the proposed final Current Agricultural Use Values (CAUV) for tax year 2024. </a:t>
            </a:r>
          </a:p>
          <a:p>
            <a:endParaRPr lang="en-US" sz="2400" b="1" dirty="0"/>
          </a:p>
          <a:p>
            <a:r>
              <a:rPr lang="en-US" sz="2400" b="1" u="sng" dirty="0"/>
              <a:t>Agenda: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Data Sources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CAUV Formula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Formula Inputs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Sample Calculations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Year-to-Year Comparisons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Questions &amp; Comments</a:t>
            </a:r>
          </a:p>
        </p:txBody>
      </p:sp>
    </p:spTree>
    <p:extLst>
      <p:ext uri="{BB962C8B-B14F-4D97-AF65-F5344CB8AC3E}">
        <p14:creationId xmlns:p14="http://schemas.microsoft.com/office/powerpoint/2010/main" val="787142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29A4EC-B965-A093-B662-B99C3EA165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CAUV FORMULA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454BDAD-ADD7-0670-44C9-D7C692A2FC3F}"/>
              </a:ext>
            </a:extLst>
          </p:cNvPr>
          <p:cNvSpPr txBox="1">
            <a:spLocks/>
          </p:cNvSpPr>
          <p:nvPr/>
        </p:nvSpPr>
        <p:spPr>
          <a:xfrm>
            <a:off x="838200" y="3438526"/>
            <a:ext cx="4179375" cy="356463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 cap="all" spc="300" baseline="0">
                <a:solidFill>
                  <a:schemeClr val="bg1"/>
                </a:solidFill>
                <a:latin typeface="Speak Pro" panose="020B0504020101020102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Univers LT Pro 55" panose="020B0603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Univers LT Pro 55" panose="020B0603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Univers LT Pro 55" panose="020B0603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Univers LT Pro 55" panose="020B0603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+mj-lt"/>
              </a:rPr>
              <a:t>Data sources &amp; formula inputs</a:t>
            </a:r>
            <a:endParaRPr lang="id-ID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0290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5132FF-7F51-7EA2-19EB-3F339940E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CAUV Formula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45A036-A112-D607-BB33-D17DB285A2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6400" y="1447800"/>
            <a:ext cx="5073148" cy="480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GOI = Crop Yield x Average Crop Price</a:t>
            </a:r>
          </a:p>
          <a:p>
            <a:pPr marL="0" indent="0">
              <a:buNone/>
            </a:pPr>
            <a:r>
              <a:rPr lang="en-US" dirty="0"/>
              <a:t>NOI = GOI – Non-land Production Costs</a:t>
            </a:r>
          </a:p>
          <a:p>
            <a:pPr marL="0" indent="0">
              <a:buNone/>
            </a:pPr>
            <a:r>
              <a:rPr lang="en-US" dirty="0"/>
              <a:t>Value = NOI/Capitalization Rate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Factors used in the CAUV Calculation</a:t>
            </a:r>
          </a:p>
          <a:p>
            <a:pPr>
              <a:buFontTx/>
              <a:buChar char="-"/>
            </a:pPr>
            <a:r>
              <a:rPr lang="en-US" dirty="0"/>
              <a:t>Income Factors: Crop yields, crop prices, and cropping patterns</a:t>
            </a:r>
          </a:p>
          <a:p>
            <a:pPr>
              <a:buFontTx/>
              <a:buChar char="-"/>
            </a:pPr>
            <a:r>
              <a:rPr lang="en-US" dirty="0"/>
              <a:t>Expense Factors: Non-land production costs</a:t>
            </a:r>
          </a:p>
          <a:p>
            <a:pPr>
              <a:buFontTx/>
              <a:buChar char="-"/>
            </a:pPr>
            <a:r>
              <a:rPr lang="en-US" dirty="0"/>
              <a:t>Capitalization rate for net income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F2EDC58-DAEC-EE8E-35F6-E57AA8877C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31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184BB-A15D-317F-1D1E-EC39AF8B2B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0" y="152400"/>
            <a:ext cx="8581570" cy="533400"/>
          </a:xfrm>
        </p:spPr>
        <p:txBody>
          <a:bodyPr lIns="0" tIns="45720" rIns="91440" bIns="45720" anchor="t"/>
          <a:lstStyle/>
          <a:p>
            <a:r>
              <a:rPr lang="en-US" sz="4400" dirty="0">
                <a:solidFill>
                  <a:schemeClr val="accent1"/>
                </a:solidFill>
              </a:rPr>
              <a:t>Cropping Yields &amp; Cropping Patterns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ED7FB-B35B-F1A5-078E-7981AF3818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400" y="838200"/>
            <a:ext cx="7924800" cy="3810000"/>
          </a:xfrm>
        </p:spPr>
        <p:txBody>
          <a:bodyPr lIns="0" tIns="45720" rIns="91440" bIns="4572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Soil yields from 1984:</a:t>
            </a:r>
          </a:p>
          <a:p>
            <a:pPr marL="1028700" lvl="1" indent="-342900"/>
            <a:r>
              <a:rPr lang="en-US" dirty="0">
                <a:solidFill>
                  <a:schemeClr val="tx2"/>
                </a:solidFill>
              </a:rPr>
              <a:t>Adjusted by 10-year average of actual yields per acre for 2014-2023.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Single crop pattern for most soils based on five-year average of acres harvested, 2019-2023:</a:t>
            </a:r>
          </a:p>
          <a:p>
            <a:pPr marL="1028700" lvl="1" indent="-342900"/>
            <a:r>
              <a:rPr lang="en-US" dirty="0">
                <a:solidFill>
                  <a:schemeClr val="tx2"/>
                </a:solidFill>
              </a:rPr>
              <a:t>Corn 		37%</a:t>
            </a:r>
          </a:p>
          <a:p>
            <a:pPr marL="1028700" lvl="1" indent="-342900"/>
            <a:r>
              <a:rPr lang="en-US" dirty="0">
                <a:solidFill>
                  <a:schemeClr val="tx2"/>
                </a:solidFill>
              </a:rPr>
              <a:t>Soybeans	57%</a:t>
            </a:r>
          </a:p>
          <a:p>
            <a:pPr marL="1028700" lvl="1" indent="-342900"/>
            <a:r>
              <a:rPr lang="en-US" dirty="0">
                <a:solidFill>
                  <a:schemeClr val="tx2"/>
                </a:solidFill>
              </a:rPr>
              <a:t>Wheat	6%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Maintain 50% corn and 50% soybeans for organic and frequently flooded soils.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F16E78-D3C6-EDF1-D64E-C54F1A709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778" y="407518"/>
            <a:ext cx="18669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18B60C-722A-03B9-28BF-3A34D3BF4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1524000"/>
            <a:ext cx="1657350" cy="1647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D1A2D7-6561-71FC-F760-1CA00D6D1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383" y="2800403"/>
            <a:ext cx="1806295" cy="182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5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3B26A-F380-861E-BD4C-2C8E2259A7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685800"/>
            <a:ext cx="10668000" cy="762000"/>
          </a:xfrm>
        </p:spPr>
        <p:txBody>
          <a:bodyPr/>
          <a:lstStyle/>
          <a:p>
            <a:r>
              <a:rPr lang="en-US" dirty="0"/>
              <a:t>Crop Prices Used in Five Year Average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F0EE4-BF51-0343-BED0-9E539E267F49}"/>
              </a:ext>
            </a:extLst>
          </p:cNvPr>
          <p:cNvSpPr txBox="1">
            <a:spLocks noGrp="1"/>
          </p:cNvSpPr>
          <p:nvPr>
            <p:ph type="body" sz="quarter" idx="12"/>
          </p:nvPr>
        </p:nvSpPr>
        <p:spPr>
          <a:xfrm>
            <a:off x="382588" y="1447800"/>
            <a:ext cx="5073650" cy="597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</a:rPr>
              <a:t>USDA, National Agricultural Statistics Service</a:t>
            </a:r>
            <a:br>
              <a:rPr lang="en-US" sz="1800" dirty="0"/>
            </a:br>
            <a:r>
              <a:rPr lang="en-US" sz="1800" dirty="0">
                <a:solidFill>
                  <a:schemeClr val="tx2"/>
                </a:solidFill>
              </a:rPr>
              <a:t>Crop Values, 2023 Summary, February 2024 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B3BD861-49AC-5D31-A6EB-256CA72D55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568437"/>
              </p:ext>
            </p:extLst>
          </p:nvPr>
        </p:nvGraphicFramePr>
        <p:xfrm>
          <a:off x="1371600" y="2286000"/>
          <a:ext cx="9067800" cy="3578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950">
                  <a:extLst>
                    <a:ext uri="{9D8B030D-6E8A-4147-A177-3AD203B41FA5}">
                      <a16:colId xmlns:a16="http://schemas.microsoft.com/office/drawing/2014/main" val="1917163953"/>
                    </a:ext>
                  </a:extLst>
                </a:gridCol>
                <a:gridCol w="2266950">
                  <a:extLst>
                    <a:ext uri="{9D8B030D-6E8A-4147-A177-3AD203B41FA5}">
                      <a16:colId xmlns:a16="http://schemas.microsoft.com/office/drawing/2014/main" val="597765337"/>
                    </a:ext>
                  </a:extLst>
                </a:gridCol>
                <a:gridCol w="2266950">
                  <a:extLst>
                    <a:ext uri="{9D8B030D-6E8A-4147-A177-3AD203B41FA5}">
                      <a16:colId xmlns:a16="http://schemas.microsoft.com/office/drawing/2014/main" val="62616364"/>
                    </a:ext>
                  </a:extLst>
                </a:gridCol>
                <a:gridCol w="2266950">
                  <a:extLst>
                    <a:ext uri="{9D8B030D-6E8A-4147-A177-3AD203B41FA5}">
                      <a16:colId xmlns:a16="http://schemas.microsoft.com/office/drawing/2014/main" val="2781657617"/>
                    </a:ext>
                  </a:extLst>
                </a:gridCol>
              </a:tblGrid>
              <a:tr h="447357">
                <a:tc>
                  <a:txBody>
                    <a:bodyPr/>
                    <a:lstStyle/>
                    <a:p>
                      <a:r>
                        <a:rPr lang="en-US" dirty="0"/>
                        <a:t>Crop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Soybeans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077754"/>
                  </a:ext>
                </a:extLst>
              </a:tr>
              <a:tr h="447357"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$12.60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087497"/>
                  </a:ext>
                </a:extLst>
              </a:tr>
              <a:tr h="447357"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trike="sngStrike" baseline="0" dirty="0"/>
                        <a:t>$6.28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trike="sngStrike" baseline="0" dirty="0"/>
                        <a:t>$14.40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trike="sngStrike" baseline="0" dirty="0"/>
                        <a:t>$7.85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465791"/>
                  </a:ext>
                </a:extLst>
              </a:tr>
              <a:tr h="447357">
                <a:tc>
                  <a:txBody>
                    <a:bodyPr/>
                    <a:lstStyle/>
                    <a:p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$13.60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$6.49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00466"/>
                  </a:ext>
                </a:extLst>
              </a:tr>
              <a:tr h="447357"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249038"/>
                  </a:ext>
                </a:extLst>
              </a:tr>
              <a:tr h="447357">
                <a:tc>
                  <a:txBody>
                    <a:bodyPr/>
                    <a:lstStyle/>
                    <a:p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$9.04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855228"/>
                  </a:ext>
                </a:extLst>
              </a:tr>
              <a:tr h="447357">
                <a:tc>
                  <a:txBody>
                    <a:bodyPr/>
                    <a:lstStyle/>
                    <a:p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trike="sngStrike" baseline="0" dirty="0"/>
                        <a:t>$8.69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140426"/>
                  </a:ext>
                </a:extLst>
              </a:tr>
              <a:tr h="447357">
                <a:tc>
                  <a:txBody>
                    <a:bodyPr/>
                    <a:lstStyle/>
                    <a:p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trike="sngStrike" baseline="0" dirty="0"/>
                        <a:t>$3.61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$9.62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trike="sngStrike" baseline="0" dirty="0"/>
                        <a:t>$4.90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035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8119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184BB-A15D-317F-1D1E-EC39AF8B2B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2452" y="152400"/>
            <a:ext cx="11181347" cy="533400"/>
          </a:xfrm>
        </p:spPr>
        <p:txBody>
          <a:bodyPr lIns="0" tIns="45720" rIns="91440" bIns="45720" anchor="t"/>
          <a:lstStyle/>
          <a:p>
            <a:r>
              <a:rPr lang="en-US" sz="4400" dirty="0">
                <a:solidFill>
                  <a:schemeClr val="tx2"/>
                </a:solidFill>
              </a:rPr>
              <a:t>Adjusted Crop Prices in the Formula, 2021-2024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DB4689F-8D5A-089D-335D-D56CE12BA07A}"/>
              </a:ext>
            </a:extLst>
          </p:cNvPr>
          <p:cNvSpPr txBox="1">
            <a:spLocks/>
          </p:cNvSpPr>
          <p:nvPr/>
        </p:nvSpPr>
        <p:spPr>
          <a:xfrm>
            <a:off x="152400" y="762000"/>
            <a:ext cx="5073650" cy="59785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</a:rPr>
              <a:t>USDA, National Agricultural Statistics Service</a:t>
            </a:r>
            <a:br>
              <a:rPr lang="en-US" sz="1800" dirty="0"/>
            </a:br>
            <a:r>
              <a:rPr lang="en-US" sz="1800" dirty="0">
                <a:solidFill>
                  <a:schemeClr val="tx2"/>
                </a:solidFill>
              </a:rPr>
              <a:t>2023 Summary, February 2024 </a:t>
            </a:r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C844A19-BF60-049B-0D0A-3F4AFFE5A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963071"/>
              </p:ext>
            </p:extLst>
          </p:nvPr>
        </p:nvGraphicFramePr>
        <p:xfrm>
          <a:off x="1699124" y="1411993"/>
          <a:ext cx="8128002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4088821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5720378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82019717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9808340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93713066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3746778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Variance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370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2021 –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2023 –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737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Corn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863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22.56%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813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Soybeans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62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850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Wheat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596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15.97%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378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8391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3B26A-F380-861E-BD4C-2C8E2259A7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685800"/>
            <a:ext cx="10668000" cy="762000"/>
          </a:xfrm>
        </p:spPr>
        <p:txBody>
          <a:bodyPr/>
          <a:lstStyle/>
          <a:p>
            <a:r>
              <a:rPr lang="en-US" dirty="0"/>
              <a:t>Non-land Production Cost Base &amp; Added Unit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F0EE4-BF51-0343-BED0-9E539E267F49}"/>
              </a:ext>
            </a:extLst>
          </p:cNvPr>
          <p:cNvSpPr txBox="1">
            <a:spLocks noGrp="1"/>
          </p:cNvSpPr>
          <p:nvPr>
            <p:ph type="body" sz="quarter" idx="12"/>
          </p:nvPr>
        </p:nvSpPr>
        <p:spPr>
          <a:xfrm>
            <a:off x="3178175" y="1310605"/>
            <a:ext cx="5073650" cy="97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1"/>
                </a:solidFill>
              </a:rPr>
              <a:t>2021 – 2024</a:t>
            </a:r>
          </a:p>
          <a:p>
            <a:pPr algn="ctr"/>
            <a:r>
              <a:rPr lang="en-US" sz="1800" dirty="0">
                <a:solidFill>
                  <a:schemeClr val="accent1"/>
                </a:solidFill>
              </a:rPr>
              <a:t>USDA, National Agricultural Statistics Service</a:t>
            </a:r>
            <a:br>
              <a:rPr lang="en-US" sz="1800" dirty="0"/>
            </a:br>
            <a:r>
              <a:rPr lang="en-US" sz="1800" dirty="0">
                <a:solidFill>
                  <a:schemeClr val="tx2"/>
                </a:solidFill>
              </a:rPr>
              <a:t>Crop Values, 2023 Summary, February 2024 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AFA890-C6B3-6295-A4C4-B2D6D971B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245644"/>
              </p:ext>
            </p:extLst>
          </p:nvPr>
        </p:nvGraphicFramePr>
        <p:xfrm>
          <a:off x="457200" y="2514600"/>
          <a:ext cx="7518402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3067">
                  <a:extLst>
                    <a:ext uri="{9D8B030D-6E8A-4147-A177-3AD203B41FA5}">
                      <a16:colId xmlns:a16="http://schemas.microsoft.com/office/drawing/2014/main" val="4129190072"/>
                    </a:ext>
                  </a:extLst>
                </a:gridCol>
                <a:gridCol w="1253067">
                  <a:extLst>
                    <a:ext uri="{9D8B030D-6E8A-4147-A177-3AD203B41FA5}">
                      <a16:colId xmlns:a16="http://schemas.microsoft.com/office/drawing/2014/main" val="1446640605"/>
                    </a:ext>
                  </a:extLst>
                </a:gridCol>
                <a:gridCol w="1253067">
                  <a:extLst>
                    <a:ext uri="{9D8B030D-6E8A-4147-A177-3AD203B41FA5}">
                      <a16:colId xmlns:a16="http://schemas.microsoft.com/office/drawing/2014/main" val="3370405143"/>
                    </a:ext>
                  </a:extLst>
                </a:gridCol>
                <a:gridCol w="1253067">
                  <a:extLst>
                    <a:ext uri="{9D8B030D-6E8A-4147-A177-3AD203B41FA5}">
                      <a16:colId xmlns:a16="http://schemas.microsoft.com/office/drawing/2014/main" val="1409190839"/>
                    </a:ext>
                  </a:extLst>
                </a:gridCol>
                <a:gridCol w="1253067">
                  <a:extLst>
                    <a:ext uri="{9D8B030D-6E8A-4147-A177-3AD203B41FA5}">
                      <a16:colId xmlns:a16="http://schemas.microsoft.com/office/drawing/2014/main" val="1727368679"/>
                    </a:ext>
                  </a:extLst>
                </a:gridCol>
                <a:gridCol w="1253067">
                  <a:extLst>
                    <a:ext uri="{9D8B030D-6E8A-4147-A177-3AD203B41FA5}">
                      <a16:colId xmlns:a16="http://schemas.microsoft.com/office/drawing/2014/main" val="3202819695"/>
                    </a:ext>
                  </a:extLst>
                </a:gridCol>
              </a:tblGrid>
              <a:tr h="3371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Variance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363445"/>
                  </a:ext>
                </a:extLst>
              </a:tr>
              <a:tr h="2914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2021-2024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2023-2024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928278"/>
                  </a:ext>
                </a:extLst>
              </a:tr>
              <a:tr h="337185">
                <a:tc>
                  <a:txBody>
                    <a:bodyPr/>
                    <a:lstStyle/>
                    <a:p>
                      <a:r>
                        <a:rPr lang="en-US" b="1" dirty="0"/>
                        <a:t>Corn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$491.35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$509.17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$530.29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$38.94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$21.12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782114"/>
                  </a:ext>
                </a:extLst>
              </a:tr>
              <a:tr h="337185">
                <a:tc>
                  <a:txBody>
                    <a:bodyPr/>
                    <a:lstStyle/>
                    <a:p>
                      <a:r>
                        <a:rPr lang="en-US" dirty="0"/>
                        <a:t>+bu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$1.34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($0.06)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($0.03)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596646"/>
                  </a:ext>
                </a:extLst>
              </a:tr>
              <a:tr h="337185">
                <a:tc>
                  <a:txBody>
                    <a:bodyPr/>
                    <a:lstStyle/>
                    <a:p>
                      <a:r>
                        <a:rPr lang="en-US" b="1" dirty="0"/>
                        <a:t>Beans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$322.85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$323.41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$333.03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$9.62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519928"/>
                  </a:ext>
                </a:extLst>
              </a:tr>
              <a:tr h="337185">
                <a:tc>
                  <a:txBody>
                    <a:bodyPr/>
                    <a:lstStyle/>
                    <a:p>
                      <a:r>
                        <a:rPr lang="en-US" dirty="0"/>
                        <a:t>+bu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977099"/>
                  </a:ext>
                </a:extLst>
              </a:tr>
              <a:tr h="337185">
                <a:tc>
                  <a:txBody>
                    <a:bodyPr/>
                    <a:lstStyle/>
                    <a:p>
                      <a:r>
                        <a:rPr lang="en-US" b="1" dirty="0"/>
                        <a:t>Wheat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$284.91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$264.36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$272.17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($12.74)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$7.81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835868"/>
                  </a:ext>
                </a:extLst>
              </a:tr>
              <a:tr h="337185">
                <a:tc>
                  <a:txBody>
                    <a:bodyPr/>
                    <a:lstStyle/>
                    <a:p>
                      <a:r>
                        <a:rPr lang="en-US" dirty="0"/>
                        <a:t>+bu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54116"/>
                  </a:ext>
                </a:extLst>
              </a:tr>
            </a:tbl>
          </a:graphicData>
        </a:graphic>
      </p:graphicFrame>
      <p:pic>
        <p:nvPicPr>
          <p:cNvPr id="4" name="Picture 2" descr="3 Factors to Watch for Clues to the Future of Fertilizer Prices | The Scoop">
            <a:extLst>
              <a:ext uri="{FF2B5EF4-FFF2-40B4-BE49-F238E27FC236}">
                <a16:creationId xmlns:a16="http://schemas.microsoft.com/office/drawing/2014/main" id="{E6167757-469D-B942-7E76-753216E0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8106" y="1905000"/>
            <a:ext cx="3720214" cy="371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986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184BB-A15D-317F-1D1E-EC39AF8B2B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2452" y="152400"/>
            <a:ext cx="11181347" cy="533400"/>
          </a:xfrm>
        </p:spPr>
        <p:txBody>
          <a:bodyPr lIns="0" tIns="45720" rIns="91440" bIns="45720" anchor="t"/>
          <a:lstStyle/>
          <a:p>
            <a:r>
              <a:rPr lang="en-US" sz="4400" dirty="0">
                <a:solidFill>
                  <a:schemeClr val="tx2"/>
                </a:solidFill>
              </a:rPr>
              <a:t>Capitalization Rate, Tax Year 2021 &amp; 2024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DB4689F-8D5A-089D-335D-D56CE12BA07A}"/>
              </a:ext>
            </a:extLst>
          </p:cNvPr>
          <p:cNvSpPr txBox="1">
            <a:spLocks/>
          </p:cNvSpPr>
          <p:nvPr/>
        </p:nvSpPr>
        <p:spPr>
          <a:xfrm>
            <a:off x="152400" y="762000"/>
            <a:ext cx="5073650" cy="59785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</a:rPr>
              <a:t>Farm Credit Services, January – May 2024</a:t>
            </a:r>
            <a:br>
              <a:rPr lang="en-US" sz="1800" dirty="0"/>
            </a:br>
            <a:r>
              <a:rPr lang="en-US" sz="1800" dirty="0">
                <a:solidFill>
                  <a:schemeClr val="tx2"/>
                </a:solidFill>
              </a:rPr>
              <a:t>USDA Farm Sector Financial Ratios, February 2024</a:t>
            </a:r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746683BC-08DC-87EB-D761-FCF158DC8F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7774956"/>
              </p:ext>
            </p:extLst>
          </p:nvPr>
        </p:nvGraphicFramePr>
        <p:xfrm>
          <a:off x="1311637" y="1760220"/>
          <a:ext cx="8902975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4070">
                  <a:extLst>
                    <a:ext uri="{9D8B030D-6E8A-4147-A177-3AD203B41FA5}">
                      <a16:colId xmlns:a16="http://schemas.microsoft.com/office/drawing/2014/main" val="2069547567"/>
                    </a:ext>
                  </a:extLst>
                </a:gridCol>
                <a:gridCol w="1702468">
                  <a:extLst>
                    <a:ext uri="{9D8B030D-6E8A-4147-A177-3AD203B41FA5}">
                      <a16:colId xmlns:a16="http://schemas.microsoft.com/office/drawing/2014/main" val="1040214927"/>
                    </a:ext>
                  </a:extLst>
                </a:gridCol>
                <a:gridCol w="1540042">
                  <a:extLst>
                    <a:ext uri="{9D8B030D-6E8A-4147-A177-3AD203B41FA5}">
                      <a16:colId xmlns:a16="http://schemas.microsoft.com/office/drawing/2014/main" val="3323142918"/>
                    </a:ext>
                  </a:extLst>
                </a:gridCol>
                <a:gridCol w="2436395">
                  <a:extLst>
                    <a:ext uri="{9D8B030D-6E8A-4147-A177-3AD203B41FA5}">
                      <a16:colId xmlns:a16="http://schemas.microsoft.com/office/drawing/2014/main" val="39310130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Variance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757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Mortgage/Equity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2021-2024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539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Interest Rate, 25-Year Fixed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06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Multi-Flex Loan*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5.46%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287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Equity Rate**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693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Tax Additur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(-0.17%)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59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Capitalization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128317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dirty="0"/>
                        <a:t>*Farm Credit Services, 25-Year fixed multi-flex rate for loan amounts $75,000 and over.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57706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dirty="0"/>
                        <a:t>**25-year average rate of total return on farm equity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32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1370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itle">
  <a:themeElements>
    <a:clrScheme name="Ohio Branding">
      <a:dk1>
        <a:srgbClr val="000000"/>
      </a:dk1>
      <a:lt1>
        <a:srgbClr val="FFFFFF"/>
      </a:lt1>
      <a:dk2>
        <a:srgbClr val="0E3F75"/>
      </a:dk2>
      <a:lt2>
        <a:srgbClr val="B0B3AF"/>
      </a:lt2>
      <a:accent1>
        <a:srgbClr val="C12637"/>
      </a:accent1>
      <a:accent2>
        <a:srgbClr val="0098D3"/>
      </a:accent2>
      <a:accent3>
        <a:srgbClr val="729364"/>
      </a:accent3>
      <a:accent4>
        <a:srgbClr val="EBA70E"/>
      </a:accent4>
      <a:accent5>
        <a:srgbClr val="69C2C6"/>
      </a:accent5>
      <a:accent6>
        <a:srgbClr val="BBD36F"/>
      </a:accent6>
      <a:hlink>
        <a:srgbClr val="F3DF89"/>
      </a:hlink>
      <a:folHlink>
        <a:srgbClr val="8A5E32"/>
      </a:folHlink>
    </a:clrScheme>
    <a:fontScheme name="Ohio">
      <a:majorFont>
        <a:latin typeface="Source Sans Pro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Welcome_Image">
  <a:themeElements>
    <a:clrScheme name="Ohio Branding">
      <a:dk1>
        <a:srgbClr val="000000"/>
      </a:dk1>
      <a:lt1>
        <a:srgbClr val="FFFFFF"/>
      </a:lt1>
      <a:dk2>
        <a:srgbClr val="0E3F75"/>
      </a:dk2>
      <a:lt2>
        <a:srgbClr val="B0B3AF"/>
      </a:lt2>
      <a:accent1>
        <a:srgbClr val="C12637"/>
      </a:accent1>
      <a:accent2>
        <a:srgbClr val="0098D3"/>
      </a:accent2>
      <a:accent3>
        <a:srgbClr val="729364"/>
      </a:accent3>
      <a:accent4>
        <a:srgbClr val="EBA70E"/>
      </a:accent4>
      <a:accent5>
        <a:srgbClr val="69C2C6"/>
      </a:accent5>
      <a:accent6>
        <a:srgbClr val="BBD36F"/>
      </a:accent6>
      <a:hlink>
        <a:srgbClr val="F3DF89"/>
      </a:hlink>
      <a:folHlink>
        <a:srgbClr val="8A5E32"/>
      </a:folHlink>
    </a:clrScheme>
    <a:fontScheme name="Ohio">
      <a:majorFont>
        <a:latin typeface="Source Sans Pro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ontact">
  <a:themeElements>
    <a:clrScheme name="Ohio Branding">
      <a:dk1>
        <a:srgbClr val="000000"/>
      </a:dk1>
      <a:lt1>
        <a:srgbClr val="FFFFFF"/>
      </a:lt1>
      <a:dk2>
        <a:srgbClr val="0E3F75"/>
      </a:dk2>
      <a:lt2>
        <a:srgbClr val="B0B3AF"/>
      </a:lt2>
      <a:accent1>
        <a:srgbClr val="C12637"/>
      </a:accent1>
      <a:accent2>
        <a:srgbClr val="0098D3"/>
      </a:accent2>
      <a:accent3>
        <a:srgbClr val="729364"/>
      </a:accent3>
      <a:accent4>
        <a:srgbClr val="EBA70E"/>
      </a:accent4>
      <a:accent5>
        <a:srgbClr val="69C2C6"/>
      </a:accent5>
      <a:accent6>
        <a:srgbClr val="BBD36F"/>
      </a:accent6>
      <a:hlink>
        <a:srgbClr val="F3DF89"/>
      </a:hlink>
      <a:folHlink>
        <a:srgbClr val="8A5E32"/>
      </a:folHlink>
    </a:clrScheme>
    <a:fontScheme name="Ohio">
      <a:majorFont>
        <a:latin typeface="Source Sans Pro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Questions">
  <a:themeElements>
    <a:clrScheme name="Ohio Branding">
      <a:dk1>
        <a:srgbClr val="000000"/>
      </a:dk1>
      <a:lt1>
        <a:srgbClr val="FFFFFF"/>
      </a:lt1>
      <a:dk2>
        <a:srgbClr val="0E3F75"/>
      </a:dk2>
      <a:lt2>
        <a:srgbClr val="B0B3AF"/>
      </a:lt2>
      <a:accent1>
        <a:srgbClr val="C12637"/>
      </a:accent1>
      <a:accent2>
        <a:srgbClr val="0098D3"/>
      </a:accent2>
      <a:accent3>
        <a:srgbClr val="729364"/>
      </a:accent3>
      <a:accent4>
        <a:srgbClr val="EBA70E"/>
      </a:accent4>
      <a:accent5>
        <a:srgbClr val="69C2C6"/>
      </a:accent5>
      <a:accent6>
        <a:srgbClr val="BBD36F"/>
      </a:accent6>
      <a:hlink>
        <a:srgbClr val="F3DF89"/>
      </a:hlink>
      <a:folHlink>
        <a:srgbClr val="8A5E32"/>
      </a:folHlink>
    </a:clrScheme>
    <a:fontScheme name="Ohio">
      <a:majorFont>
        <a:latin typeface="Source Sans Pro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hio Branding">
      <a:dk1>
        <a:srgbClr val="000000"/>
      </a:dk1>
      <a:lt1>
        <a:srgbClr val="FFFFFF"/>
      </a:lt1>
      <a:dk2>
        <a:srgbClr val="0E3F75"/>
      </a:dk2>
      <a:lt2>
        <a:srgbClr val="B0B3AF"/>
      </a:lt2>
      <a:accent1>
        <a:srgbClr val="C12637"/>
      </a:accent1>
      <a:accent2>
        <a:srgbClr val="0098D3"/>
      </a:accent2>
      <a:accent3>
        <a:srgbClr val="729364"/>
      </a:accent3>
      <a:accent4>
        <a:srgbClr val="EBA70E"/>
      </a:accent4>
      <a:accent5>
        <a:srgbClr val="69C2C6"/>
      </a:accent5>
      <a:accent6>
        <a:srgbClr val="BBD36F"/>
      </a:accent6>
      <a:hlink>
        <a:srgbClr val="F3DF89"/>
      </a:hlink>
      <a:folHlink>
        <a:srgbClr val="8A5E32"/>
      </a:folHlink>
    </a:clrScheme>
    <a:fontScheme name="Ohio">
      <a:majorFont>
        <a:latin typeface="Source Sans Pro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itle">
  <a:themeElements>
    <a:clrScheme name="Ohio Branding">
      <a:dk1>
        <a:srgbClr val="000000"/>
      </a:dk1>
      <a:lt1>
        <a:srgbClr val="FFFFFF"/>
      </a:lt1>
      <a:dk2>
        <a:srgbClr val="0E3F75"/>
      </a:dk2>
      <a:lt2>
        <a:srgbClr val="B0B3AF"/>
      </a:lt2>
      <a:accent1>
        <a:srgbClr val="C12637"/>
      </a:accent1>
      <a:accent2>
        <a:srgbClr val="0098D3"/>
      </a:accent2>
      <a:accent3>
        <a:srgbClr val="729364"/>
      </a:accent3>
      <a:accent4>
        <a:srgbClr val="EBA70E"/>
      </a:accent4>
      <a:accent5>
        <a:srgbClr val="69C2C6"/>
      </a:accent5>
      <a:accent6>
        <a:srgbClr val="BBD36F"/>
      </a:accent6>
      <a:hlink>
        <a:srgbClr val="F3DF89"/>
      </a:hlink>
      <a:folHlink>
        <a:srgbClr val="8A5E32"/>
      </a:folHlink>
    </a:clrScheme>
    <a:fontScheme name="Ohio">
      <a:majorFont>
        <a:latin typeface="Source Sans Pro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ntro_1">
  <a:themeElements>
    <a:clrScheme name="Ohio Branding">
      <a:dk1>
        <a:srgbClr val="000000"/>
      </a:dk1>
      <a:lt1>
        <a:srgbClr val="FFFFFF"/>
      </a:lt1>
      <a:dk2>
        <a:srgbClr val="0E3F75"/>
      </a:dk2>
      <a:lt2>
        <a:srgbClr val="B0B3AF"/>
      </a:lt2>
      <a:accent1>
        <a:srgbClr val="C12637"/>
      </a:accent1>
      <a:accent2>
        <a:srgbClr val="0098D3"/>
      </a:accent2>
      <a:accent3>
        <a:srgbClr val="729364"/>
      </a:accent3>
      <a:accent4>
        <a:srgbClr val="EBA70E"/>
      </a:accent4>
      <a:accent5>
        <a:srgbClr val="69C2C6"/>
      </a:accent5>
      <a:accent6>
        <a:srgbClr val="BBD36F"/>
      </a:accent6>
      <a:hlink>
        <a:srgbClr val="F3DF89"/>
      </a:hlink>
      <a:folHlink>
        <a:srgbClr val="8A5E32"/>
      </a:folHlink>
    </a:clrScheme>
    <a:fontScheme name="Ohio">
      <a:majorFont>
        <a:latin typeface="Source Sans Pro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ntroV2">
  <a:themeElements>
    <a:clrScheme name="Ohio Branding">
      <a:dk1>
        <a:srgbClr val="000000"/>
      </a:dk1>
      <a:lt1>
        <a:srgbClr val="FFFFFF"/>
      </a:lt1>
      <a:dk2>
        <a:srgbClr val="0E3F75"/>
      </a:dk2>
      <a:lt2>
        <a:srgbClr val="B0B3AF"/>
      </a:lt2>
      <a:accent1>
        <a:srgbClr val="C12637"/>
      </a:accent1>
      <a:accent2>
        <a:srgbClr val="0098D3"/>
      </a:accent2>
      <a:accent3>
        <a:srgbClr val="729364"/>
      </a:accent3>
      <a:accent4>
        <a:srgbClr val="EBA70E"/>
      </a:accent4>
      <a:accent5>
        <a:srgbClr val="69C2C6"/>
      </a:accent5>
      <a:accent6>
        <a:srgbClr val="BBD36F"/>
      </a:accent6>
      <a:hlink>
        <a:srgbClr val="F3DF89"/>
      </a:hlink>
      <a:folHlink>
        <a:srgbClr val="8A5E32"/>
      </a:folHlink>
    </a:clrScheme>
    <a:fontScheme name="Ohio">
      <a:majorFont>
        <a:latin typeface="Source Sans Pro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Info Slide_Left Align">
  <a:themeElements>
    <a:clrScheme name="Ohio Branding">
      <a:dk1>
        <a:srgbClr val="000000"/>
      </a:dk1>
      <a:lt1>
        <a:srgbClr val="FFFFFF"/>
      </a:lt1>
      <a:dk2>
        <a:srgbClr val="0E3F75"/>
      </a:dk2>
      <a:lt2>
        <a:srgbClr val="B0B3AF"/>
      </a:lt2>
      <a:accent1>
        <a:srgbClr val="C12637"/>
      </a:accent1>
      <a:accent2>
        <a:srgbClr val="0098D3"/>
      </a:accent2>
      <a:accent3>
        <a:srgbClr val="729364"/>
      </a:accent3>
      <a:accent4>
        <a:srgbClr val="EBA70E"/>
      </a:accent4>
      <a:accent5>
        <a:srgbClr val="69C2C6"/>
      </a:accent5>
      <a:accent6>
        <a:srgbClr val="BBD36F"/>
      </a:accent6>
      <a:hlink>
        <a:srgbClr val="F3DF89"/>
      </a:hlink>
      <a:folHlink>
        <a:srgbClr val="8A5E32"/>
      </a:folHlink>
    </a:clrScheme>
    <a:fontScheme name="Ohio">
      <a:majorFont>
        <a:latin typeface="Source Sans Pro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Info Slide_Right Align_1">
  <a:themeElements>
    <a:clrScheme name="Ohio Branding">
      <a:dk1>
        <a:srgbClr val="000000"/>
      </a:dk1>
      <a:lt1>
        <a:srgbClr val="FFFFFF"/>
      </a:lt1>
      <a:dk2>
        <a:srgbClr val="0E3F75"/>
      </a:dk2>
      <a:lt2>
        <a:srgbClr val="B0B3AF"/>
      </a:lt2>
      <a:accent1>
        <a:srgbClr val="C12637"/>
      </a:accent1>
      <a:accent2>
        <a:srgbClr val="0098D3"/>
      </a:accent2>
      <a:accent3>
        <a:srgbClr val="729364"/>
      </a:accent3>
      <a:accent4>
        <a:srgbClr val="EBA70E"/>
      </a:accent4>
      <a:accent5>
        <a:srgbClr val="69C2C6"/>
      </a:accent5>
      <a:accent6>
        <a:srgbClr val="BBD36F"/>
      </a:accent6>
      <a:hlink>
        <a:srgbClr val="F3DF89"/>
      </a:hlink>
      <a:folHlink>
        <a:srgbClr val="8A5E32"/>
      </a:folHlink>
    </a:clrScheme>
    <a:fontScheme name="Ohio">
      <a:majorFont>
        <a:latin typeface="Source Sans Pro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ectionHeader">
  <a:themeElements>
    <a:clrScheme name="Ohio Branding">
      <a:dk1>
        <a:srgbClr val="000000"/>
      </a:dk1>
      <a:lt1>
        <a:srgbClr val="FFFFFF"/>
      </a:lt1>
      <a:dk2>
        <a:srgbClr val="0E3F75"/>
      </a:dk2>
      <a:lt2>
        <a:srgbClr val="B0B3AF"/>
      </a:lt2>
      <a:accent1>
        <a:srgbClr val="C12637"/>
      </a:accent1>
      <a:accent2>
        <a:srgbClr val="0098D3"/>
      </a:accent2>
      <a:accent3>
        <a:srgbClr val="729364"/>
      </a:accent3>
      <a:accent4>
        <a:srgbClr val="EBA70E"/>
      </a:accent4>
      <a:accent5>
        <a:srgbClr val="69C2C6"/>
      </a:accent5>
      <a:accent6>
        <a:srgbClr val="BBD36F"/>
      </a:accent6>
      <a:hlink>
        <a:srgbClr val="F3DF89"/>
      </a:hlink>
      <a:folHlink>
        <a:srgbClr val="8A5E32"/>
      </a:folHlink>
    </a:clrScheme>
    <a:fontScheme name="Ohio">
      <a:majorFont>
        <a:latin typeface="Source Sans Pro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Info Slide_Center Align">
  <a:themeElements>
    <a:clrScheme name="Ohio Branding">
      <a:dk1>
        <a:srgbClr val="000000"/>
      </a:dk1>
      <a:lt1>
        <a:srgbClr val="FFFFFF"/>
      </a:lt1>
      <a:dk2>
        <a:srgbClr val="0E3F75"/>
      </a:dk2>
      <a:lt2>
        <a:srgbClr val="B0B3AF"/>
      </a:lt2>
      <a:accent1>
        <a:srgbClr val="C12637"/>
      </a:accent1>
      <a:accent2>
        <a:srgbClr val="0098D3"/>
      </a:accent2>
      <a:accent3>
        <a:srgbClr val="729364"/>
      </a:accent3>
      <a:accent4>
        <a:srgbClr val="EBA70E"/>
      </a:accent4>
      <a:accent5>
        <a:srgbClr val="69C2C6"/>
      </a:accent5>
      <a:accent6>
        <a:srgbClr val="BBD36F"/>
      </a:accent6>
      <a:hlink>
        <a:srgbClr val="F3DF89"/>
      </a:hlink>
      <a:folHlink>
        <a:srgbClr val="8A5E32"/>
      </a:folHlink>
    </a:clrScheme>
    <a:fontScheme name="Ohio">
      <a:majorFont>
        <a:latin typeface="Source Sans Pro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hio Branding">
    <a:dk1>
      <a:srgbClr val="000000"/>
    </a:dk1>
    <a:lt1>
      <a:srgbClr val="FFFFFF"/>
    </a:lt1>
    <a:dk2>
      <a:srgbClr val="0E3F75"/>
    </a:dk2>
    <a:lt2>
      <a:srgbClr val="B0B3AF"/>
    </a:lt2>
    <a:accent1>
      <a:srgbClr val="C12637"/>
    </a:accent1>
    <a:accent2>
      <a:srgbClr val="0098D3"/>
    </a:accent2>
    <a:accent3>
      <a:srgbClr val="729364"/>
    </a:accent3>
    <a:accent4>
      <a:srgbClr val="EBA70E"/>
    </a:accent4>
    <a:accent5>
      <a:srgbClr val="69C2C6"/>
    </a:accent5>
    <a:accent6>
      <a:srgbClr val="BBD36F"/>
    </a:accent6>
    <a:hlink>
      <a:srgbClr val="F3DF89"/>
    </a:hlink>
    <a:folHlink>
      <a:srgbClr val="8A5E32"/>
    </a:folHlink>
  </a:clrScheme>
</a:themeOverride>
</file>

<file path=ppt/theme/themeOverride2.xml><?xml version="1.0" encoding="utf-8"?>
<a:themeOverride xmlns:a="http://schemas.openxmlformats.org/drawingml/2006/main">
  <a:clrScheme name="Ohio Branding">
    <a:dk1>
      <a:srgbClr val="000000"/>
    </a:dk1>
    <a:lt1>
      <a:srgbClr val="FFFFFF"/>
    </a:lt1>
    <a:dk2>
      <a:srgbClr val="0E3F75"/>
    </a:dk2>
    <a:lt2>
      <a:srgbClr val="B0B3AF"/>
    </a:lt2>
    <a:accent1>
      <a:srgbClr val="C12637"/>
    </a:accent1>
    <a:accent2>
      <a:srgbClr val="0098D3"/>
    </a:accent2>
    <a:accent3>
      <a:srgbClr val="729364"/>
    </a:accent3>
    <a:accent4>
      <a:srgbClr val="EBA70E"/>
    </a:accent4>
    <a:accent5>
      <a:srgbClr val="69C2C6"/>
    </a:accent5>
    <a:accent6>
      <a:srgbClr val="BBD36F"/>
    </a:accent6>
    <a:hlink>
      <a:srgbClr val="F3DF89"/>
    </a:hlink>
    <a:folHlink>
      <a:srgbClr val="8A5E3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9EE0480AB47948888ED61ECEBF8B62" ma:contentTypeVersion="11" ma:contentTypeDescription="Create a new document." ma:contentTypeScope="" ma:versionID="e090091990e11c845feef3adf517d278">
  <xsd:schema xmlns:xsd="http://www.w3.org/2001/XMLSchema" xmlns:xs="http://www.w3.org/2001/XMLSchema" xmlns:p="http://schemas.microsoft.com/office/2006/metadata/properties" xmlns:ns2="29035dad-1aba-435c-ade1-e5fe20536e7b" xmlns:ns3="c999533c-c637-40f8-b4a8-a6e060621f61" targetNamespace="http://schemas.microsoft.com/office/2006/metadata/properties" ma:root="true" ma:fieldsID="6f7e63a8518e746b19c6e82e5919b826" ns2:_="" ns3:_="">
    <xsd:import namespace="29035dad-1aba-435c-ade1-e5fe20536e7b"/>
    <xsd:import namespace="c999533c-c637-40f8-b4a8-a6e060621f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035dad-1aba-435c-ade1-e5fe20536e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7234c9c0-dc82-4bd3-8448-fd5c6ce0fb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99533c-c637-40f8-b4a8-a6e060621f6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3b536c64-0f6d-4f5a-aad6-2b89ed5e8d91}" ma:internalName="TaxCatchAll" ma:showField="CatchAllData" ma:web="c999533c-c637-40f8-b4a8-a6e060621f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B1B370-C57E-4D09-BC89-66C4B4B55E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0BDC9C-AE9B-4F9A-BA63-EAE8F5F12B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035dad-1aba-435c-ade1-e5fe20536e7b"/>
    <ds:schemaRef ds:uri="c999533c-c637-40f8-b4a8-a6e060621f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1776</TotalTime>
  <Words>1000</Words>
  <Application>Microsoft Office PowerPoint</Application>
  <PresentationFormat>Widescreen</PresentationFormat>
  <Paragraphs>347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Arial</vt:lpstr>
      <vt:lpstr>Calibri</vt:lpstr>
      <vt:lpstr>Source Sans 3</vt:lpstr>
      <vt:lpstr>Title</vt:lpstr>
      <vt:lpstr>Custom Design</vt:lpstr>
      <vt:lpstr>3_Title</vt:lpstr>
      <vt:lpstr>Intro_1</vt:lpstr>
      <vt:lpstr>IntroV2</vt:lpstr>
      <vt:lpstr>Info Slide_Left Align</vt:lpstr>
      <vt:lpstr>Info Slide_Right Align_1</vt:lpstr>
      <vt:lpstr>SectionHeader</vt:lpstr>
      <vt:lpstr>Info Slide_Center Align</vt:lpstr>
      <vt:lpstr>Welcome_Image</vt:lpstr>
      <vt:lpstr>Contact</vt:lpstr>
      <vt:lpstr>Questions</vt:lpstr>
      <vt:lpstr>Public Hearing: Current Agricultural Use  Values (CAUV)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 of Ohio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Rampe, Kristie</dc:creator>
  <cp:lastModifiedBy>Stultz-Wynkoop, Stephanie</cp:lastModifiedBy>
  <cp:revision>107</cp:revision>
  <dcterms:created xsi:type="dcterms:W3CDTF">2024-03-27T19:48:33Z</dcterms:created>
  <dcterms:modified xsi:type="dcterms:W3CDTF">2024-08-08T20:19:42Z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-421996609</vt:i4>
  </property>
  <property fmtid="{D5CDD505-2E9C-101B-9397-08002B2CF9AE}" pid="3" name="_NewReviewCycle">
    <vt:lpwstr/>
  </property>
  <property fmtid="{D5CDD505-2E9C-101B-9397-08002B2CF9AE}" pid="4" name="_EmailSubject">
    <vt:lpwstr>Current Agricultural Use Values 2024 PowerPoint </vt:lpwstr>
  </property>
  <property fmtid="{D5CDD505-2E9C-101B-9397-08002B2CF9AE}" pid="5" name="_AuthorEmail">
    <vt:lpwstr>stephanie.stultz-wynkoop@tax.ohio.gov</vt:lpwstr>
  </property>
  <property fmtid="{D5CDD505-2E9C-101B-9397-08002B2CF9AE}" pid="6" name="_AuthorEmailDisplayName">
    <vt:lpwstr>Stultz-Wynkoop, Stephanie</vt:lpwstr>
  </property>
</Properties>
</file>